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282" r:id="rId3"/>
    <p:sldId id="283" r:id="rId4"/>
    <p:sldId id="258" r:id="rId5"/>
    <p:sldId id="284" r:id="rId6"/>
    <p:sldId id="285" r:id="rId7"/>
    <p:sldId id="286" r:id="rId8"/>
    <p:sldId id="287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57" r:id="rId17"/>
    <p:sldId id="259" r:id="rId18"/>
    <p:sldId id="263" r:id="rId19"/>
    <p:sldId id="260" r:id="rId20"/>
    <p:sldId id="261" r:id="rId21"/>
    <p:sldId id="262" r:id="rId22"/>
    <p:sldId id="288" r:id="rId23"/>
    <p:sldId id="276" r:id="rId24"/>
    <p:sldId id="290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DA6E5-0428-4EF5-9104-A9A3791713AC}" v="15" dt="2024-03-21T16:40:34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n Sadr" userId="eeaf577e07d779d0" providerId="LiveId" clId="{3DADA6E5-0428-4EF5-9104-A9A3791713AC}"/>
    <pc:docChg chg="addSld delSld modSld">
      <pc:chgData name="Ramin Sadr" userId="eeaf577e07d779d0" providerId="LiveId" clId="{3DADA6E5-0428-4EF5-9104-A9A3791713AC}" dt="2024-03-21T16:40:34.083" v="95"/>
      <pc:docMkLst>
        <pc:docMk/>
      </pc:docMkLst>
      <pc:sldChg chg="add">
        <pc:chgData name="Ramin Sadr" userId="eeaf577e07d779d0" providerId="LiveId" clId="{3DADA6E5-0428-4EF5-9104-A9A3791713AC}" dt="2024-03-21T16:25:42.725" v="6"/>
        <pc:sldMkLst>
          <pc:docMk/>
          <pc:sldMk cId="1023927798" sldId="257"/>
        </pc:sldMkLst>
      </pc:sldChg>
      <pc:sldChg chg="del">
        <pc:chgData name="Ramin Sadr" userId="eeaf577e07d779d0" providerId="LiveId" clId="{3DADA6E5-0428-4EF5-9104-A9A3791713AC}" dt="2024-03-21T16:25:06.069" v="0" actId="47"/>
        <pc:sldMkLst>
          <pc:docMk/>
          <pc:sldMk cId="1023927798" sldId="257"/>
        </pc:sldMkLst>
      </pc:sldChg>
      <pc:sldChg chg="add">
        <pc:chgData name="Ramin Sadr" userId="eeaf577e07d779d0" providerId="LiveId" clId="{3DADA6E5-0428-4EF5-9104-A9A3791713AC}" dt="2024-03-21T16:25:46.127" v="7"/>
        <pc:sldMkLst>
          <pc:docMk/>
          <pc:sldMk cId="1575452715" sldId="259"/>
        </pc:sldMkLst>
      </pc:sldChg>
      <pc:sldChg chg="del">
        <pc:chgData name="Ramin Sadr" userId="eeaf577e07d779d0" providerId="LiveId" clId="{3DADA6E5-0428-4EF5-9104-A9A3791713AC}" dt="2024-03-21T16:25:25.615" v="2" actId="47"/>
        <pc:sldMkLst>
          <pc:docMk/>
          <pc:sldMk cId="1575452715" sldId="259"/>
        </pc:sldMkLst>
      </pc:sldChg>
      <pc:sldChg chg="del">
        <pc:chgData name="Ramin Sadr" userId="eeaf577e07d779d0" providerId="LiveId" clId="{3DADA6E5-0428-4EF5-9104-A9A3791713AC}" dt="2024-03-21T16:25:31.253" v="3" actId="47"/>
        <pc:sldMkLst>
          <pc:docMk/>
          <pc:sldMk cId="3429538354" sldId="260"/>
        </pc:sldMkLst>
      </pc:sldChg>
      <pc:sldChg chg="add">
        <pc:chgData name="Ramin Sadr" userId="eeaf577e07d779d0" providerId="LiveId" clId="{3DADA6E5-0428-4EF5-9104-A9A3791713AC}" dt="2024-03-21T16:25:50.134" v="9"/>
        <pc:sldMkLst>
          <pc:docMk/>
          <pc:sldMk cId="3429538354" sldId="260"/>
        </pc:sldMkLst>
      </pc:sldChg>
      <pc:sldChg chg="add">
        <pc:chgData name="Ramin Sadr" userId="eeaf577e07d779d0" providerId="LiveId" clId="{3DADA6E5-0428-4EF5-9104-A9A3791713AC}" dt="2024-03-21T16:25:51.813" v="10"/>
        <pc:sldMkLst>
          <pc:docMk/>
          <pc:sldMk cId="2154346086" sldId="261"/>
        </pc:sldMkLst>
      </pc:sldChg>
      <pc:sldChg chg="del">
        <pc:chgData name="Ramin Sadr" userId="eeaf577e07d779d0" providerId="LiveId" clId="{3DADA6E5-0428-4EF5-9104-A9A3791713AC}" dt="2024-03-21T16:25:33.273" v="4" actId="47"/>
        <pc:sldMkLst>
          <pc:docMk/>
          <pc:sldMk cId="2154346086" sldId="261"/>
        </pc:sldMkLst>
      </pc:sldChg>
      <pc:sldChg chg="del">
        <pc:chgData name="Ramin Sadr" userId="eeaf577e07d779d0" providerId="LiveId" clId="{3DADA6E5-0428-4EF5-9104-A9A3791713AC}" dt="2024-03-21T16:25:35.643" v="5" actId="47"/>
        <pc:sldMkLst>
          <pc:docMk/>
          <pc:sldMk cId="982400967" sldId="262"/>
        </pc:sldMkLst>
      </pc:sldChg>
      <pc:sldChg chg="add">
        <pc:chgData name="Ramin Sadr" userId="eeaf577e07d779d0" providerId="LiveId" clId="{3DADA6E5-0428-4EF5-9104-A9A3791713AC}" dt="2024-03-21T16:25:54.034" v="11"/>
        <pc:sldMkLst>
          <pc:docMk/>
          <pc:sldMk cId="982400967" sldId="262"/>
        </pc:sldMkLst>
      </pc:sldChg>
      <pc:sldChg chg="add setBg modAnim">
        <pc:chgData name="Ramin Sadr" userId="eeaf577e07d779d0" providerId="LiveId" clId="{3DADA6E5-0428-4EF5-9104-A9A3791713AC}" dt="2024-03-21T16:40:34.083" v="95"/>
        <pc:sldMkLst>
          <pc:docMk/>
          <pc:sldMk cId="448071332" sldId="263"/>
        </pc:sldMkLst>
      </pc:sldChg>
      <pc:sldChg chg="del">
        <pc:chgData name="Ramin Sadr" userId="eeaf577e07d779d0" providerId="LiveId" clId="{3DADA6E5-0428-4EF5-9104-A9A3791713AC}" dt="2024-03-21T16:25:10.823" v="1" actId="47"/>
        <pc:sldMkLst>
          <pc:docMk/>
          <pc:sldMk cId="448071332" sldId="263"/>
        </pc:sldMkLst>
      </pc:sldChg>
      <pc:sldChg chg="modSp mod">
        <pc:chgData name="Ramin Sadr" userId="eeaf577e07d779d0" providerId="LiveId" clId="{3DADA6E5-0428-4EF5-9104-A9A3791713AC}" dt="2024-03-21T16:35:24.753" v="86" actId="1036"/>
        <pc:sldMkLst>
          <pc:docMk/>
          <pc:sldMk cId="0" sldId="266"/>
        </pc:sldMkLst>
        <pc:graphicFrameChg chg="mod">
          <ac:chgData name="Ramin Sadr" userId="eeaf577e07d779d0" providerId="LiveId" clId="{3DADA6E5-0428-4EF5-9104-A9A3791713AC}" dt="2024-03-21T16:35:24.753" v="86" actId="1036"/>
          <ac:graphicFrameMkLst>
            <pc:docMk/>
            <pc:sldMk cId="0" sldId="266"/>
            <ac:graphicFrameMk id="2" creationId="{E256B4CA-B82C-6A04-6AC4-CD34BCBE8C5A}"/>
          </ac:graphicFrameMkLst>
        </pc:graphicFrameChg>
      </pc:sldChg>
      <pc:sldChg chg="modSp mod">
        <pc:chgData name="Ramin Sadr" userId="eeaf577e07d779d0" providerId="LiveId" clId="{3DADA6E5-0428-4EF5-9104-A9A3791713AC}" dt="2024-03-21T16:35:02.273" v="66" actId="1035"/>
        <pc:sldMkLst>
          <pc:docMk/>
          <pc:sldMk cId="0" sldId="268"/>
        </pc:sldMkLst>
        <pc:picChg chg="mod">
          <ac:chgData name="Ramin Sadr" userId="eeaf577e07d779d0" providerId="LiveId" clId="{3DADA6E5-0428-4EF5-9104-A9A3791713AC}" dt="2024-03-21T16:35:02.273" v="66" actId="1035"/>
          <ac:picMkLst>
            <pc:docMk/>
            <pc:sldMk cId="0" sldId="268"/>
            <ac:picMk id="8" creationId="{AD3697F5-FE1A-287E-897D-BC24A886D8D0}"/>
          </ac:picMkLst>
        </pc:picChg>
      </pc:sldChg>
      <pc:sldChg chg="modSp mod">
        <pc:chgData name="Ramin Sadr" userId="eeaf577e07d779d0" providerId="LiveId" clId="{3DADA6E5-0428-4EF5-9104-A9A3791713AC}" dt="2024-03-21T16:33:43.453" v="63" actId="1036"/>
        <pc:sldMkLst>
          <pc:docMk/>
          <pc:sldMk cId="1524978106" sldId="270"/>
        </pc:sldMkLst>
        <pc:spChg chg="mod">
          <ac:chgData name="Ramin Sadr" userId="eeaf577e07d779d0" providerId="LiveId" clId="{3DADA6E5-0428-4EF5-9104-A9A3791713AC}" dt="2024-03-21T16:33:43.453" v="63" actId="1036"/>
          <ac:spMkLst>
            <pc:docMk/>
            <pc:sldMk cId="1524978106" sldId="270"/>
            <ac:spMk id="2" creationId="{E7FB9279-54D0-C4D7-7AB4-4A47C7A060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E7A03E-B93C-DD5F-1648-AA9A172387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D81E5-8E1C-9940-DBA3-DBD712D03AC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DC1EF293-8914-4568-B02C-31298A471A57}" type="datetime1">
              <a:rPr lang="en-DE"/>
              <a:pPr lvl="0"/>
              <a:t>03/22/2024</a:t>
            </a:fld>
            <a:endParaRPr lang="en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DE2A19-0C3B-27E3-7BEB-5CC393CEE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0EEA77-475C-41AF-53A0-D7AFE1BBA07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F2B8C-C6EF-B9D8-CB06-2501D1ABEBF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FE01-F37F-2F1B-1B16-D2859F64AA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55B5CE57-F47F-4909-8882-89B5E38E0CEE}" type="slidenum"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016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27894-BD03-B34B-82EC-2AF8973C4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251F-6263-6874-D6CB-BC0354E4C6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02B08-C6FD-A055-1164-805CBF18A70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C17FAE-680E-4DAF-A31A-172641F1F6A0}" type="slidenum">
              <a:t>13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9564-5F80-C167-880F-03B8509804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1D4D7-9F12-7951-58F7-EF7989D194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69E2-89E9-1C85-B1C7-2C27A49952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68B5E-14CE-4826-A2B3-7C2D86C30F44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4B96-87B1-EE0F-A7F2-4E69ECE553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F8E7-8B5F-9FE8-E51E-BC9E01AC6B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96BA3B-CCF4-460C-9DB6-BF2A2E2B5D5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04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FC0D-895B-124D-0D15-63728F672E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4966B-F200-C594-3488-DF5F5DE4166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8AED2-CF77-A984-F941-B91C078196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3A52BB-EABE-4E12-A886-5D1E4FEDBF4C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6F8C-787B-4BCF-1589-C0CD755A46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F5BB-D433-1E08-FE5E-BF5EB4E518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5B5A3A-A621-4357-AE4A-7E73AA3729E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7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130E0-4FBB-D88D-FF03-FF92A433616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9C9A9-52AF-1D7B-53A9-B6F99DD1AFB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31DF-D0F9-D570-39A6-343A383BBB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1A1CB4-056D-492B-890A-0044D306D964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BF3DF-F32B-CE0D-86F4-6B7E108949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5A5E-B373-6866-FFDE-F35A2A166B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8202CB-C85E-4D8D-A34C-DD4AB5309E9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46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2A65-7DCD-72D3-5CEB-D69755C31C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EC70-3A33-442E-2888-FE93AA881EE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60B09-EF3C-FDDE-664D-8B57981EE7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63999D-9141-4C22-845E-64635C3915EA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BE987-18AD-EF31-A1B2-1461E62C79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DB62-EC98-6CC1-F816-8B3AFA647C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F4721-C156-4C6D-87AD-554018CD35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91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FAF9-E2A4-8EA4-E00C-7B29AA8A8C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8F9CB-7BA2-30DF-2B7F-8058F4DB19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23EE-2B42-A0FB-98D8-300A750BA0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2EACA3-B91E-44B9-9FBC-D2F07B1443F2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07FA-9951-62DA-4387-BFBBAC6791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F4488-F759-A7A5-8630-389BBB5E56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6EAA78-F051-4C3F-B08A-21700DBDD06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4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4F42-4152-E1D1-5453-838B3D0D84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37E-3C54-0056-D76B-CD3147E389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62983-9DB1-9D55-4F79-AC3E107F5E2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5E5E0-F98C-D053-8B86-437250F6C2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9FCA20-814D-4B45-8348-121154C0F2C2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1513-C012-99BF-34B4-8D762D5D28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BDA6-1AAA-74BB-BAC9-E7FE820208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BEACCA-6C66-4617-AF05-041CF83536F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68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5677-ADF9-DC54-B523-61A0EDA56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4D79B-6A6E-47EC-2717-99BD13347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BE9EC-7AEF-C151-48F5-1EB9A8774C9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F7324-D2D6-CFE2-1A40-70A7584CCAB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650D8-4BFF-4F05-3364-4782023CFDE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86566-915C-9265-3BF2-3D7E3341A1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671342-E834-4569-B810-E9AC0FFADE59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45C96-C544-1C74-A14B-1571C76F28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E116F-C95A-7D24-C183-319B148288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9E03BE-5F67-4179-8133-F00B4AA79E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56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FFD7-0E04-D3B4-7491-921F480DA9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08E3D-9246-C4B7-A54E-729B2BD671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45CF3B-3E9F-4390-9D50-A55056968317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C08AF-B8A1-E7CA-AB55-CF95C2314D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87F8-7F68-AA8B-0DAA-BE9A9B8A65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95DA1A-E7D8-4044-A3C2-9B5B7070FE68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41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F6951-B22E-B903-033C-DBA00F5432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188F5C-DA76-41A1-ABFC-BF89E72E9564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E5FC-F0F6-CBD3-A81A-3759D47E5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41B20-7AEA-9B15-D74D-025EBD2EBF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B38900-F485-4027-ABF3-BCC9E4BC64A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6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983-1BBA-05E2-C491-5E130156E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E8F-21B4-C060-745A-96D0EA4D25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22D16-4B4F-871E-7BC8-857C49F075E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7AB9C-C331-26FD-D663-E5DF749DA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19642E-FDB6-4EDA-8B54-CBF0187A9170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1586C-3ACA-D71A-AEC7-E89BC7E164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32090-C8CC-6E6B-85EA-C04A3FF0F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1F818B-A547-4E25-A2CE-346738CB9D9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55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5E50-1675-AF90-A2B2-11FB16FBF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324DD-7A9E-8FA3-F3F7-0B1BCCA90A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DE" sz="3200"/>
            </a:lvl1pPr>
          </a:lstStyle>
          <a:p>
            <a:pPr lvl="0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E9BCD-906A-9283-CB87-0EAFE62DB8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95A37-397C-A23F-6F72-E66118C3B3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581C15-ADFB-415D-A6E8-9A43DDEE800C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5CF2B-CADC-8750-0578-F819A1E4D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20D29-FAE6-DA16-6DCB-4D4B82C63E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CA9166-2B2B-4EAC-8128-A4EDA8B2FB6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72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F720E-F5A0-ECD3-D564-33180D05E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570F-5FDC-BC7D-E976-E757123F3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4B5DB-0D93-A47E-9A7E-1CAA97C49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6ADA609A-4661-4224-91CD-86C2AE1035E0}" type="datetime1">
              <a:rPr lang="de-DE"/>
              <a:pPr lvl="0"/>
              <a:t>22.03.2024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64F0-1FA2-84A3-C876-84477D51EB4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8CE7-4C30-856B-AF79-D475F506C4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9FB9E661-AD5C-4979-A397-E475119492CE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9">
            <a:extLst>
              <a:ext uri="{FF2B5EF4-FFF2-40B4-BE49-F238E27FC236}">
                <a16:creationId xmlns:a16="http://schemas.microsoft.com/office/drawing/2014/main" id="{E8325BC7-996E-921F-2F6D-2315F042526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40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EB2DFE16-4790-8244-0658-D3F85E04F65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6CB9C4EF-7B92-1622-7E0B-CD563C000E4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845C5FA8-BE30-5D27-4979-393229C4D27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28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490555-1AB7-0968-1F7F-F54DEBD32F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0553" y="1090247"/>
            <a:ext cx="4230096" cy="1337959"/>
          </a:xfrm>
        </p:spPr>
        <p:txBody>
          <a:bodyPr anchorCtr="0"/>
          <a:lstStyle/>
          <a:p>
            <a:pPr lvl="0"/>
            <a:r>
              <a:rPr lang="en-US" sz="4000" dirty="0">
                <a:solidFill>
                  <a:srgbClr val="FFFFFF"/>
                </a:solidFill>
              </a:rPr>
              <a:t>Production of Solar Energy in Bavaria</a:t>
            </a:r>
          </a:p>
        </p:txBody>
      </p:sp>
      <p:pic>
        <p:nvPicPr>
          <p:cNvPr id="11" name="Grafik 10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80C726EF-3A5E-8E3B-D0BA-728C3FA1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96" y="-3932"/>
            <a:ext cx="7043522" cy="68524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8BC233-C103-EED0-4AD7-E62C09DD08AF}"/>
              </a:ext>
            </a:extLst>
          </p:cNvPr>
          <p:cNvSpPr txBox="1">
            <a:spLocks/>
          </p:cNvSpPr>
          <p:nvPr/>
        </p:nvSpPr>
        <p:spPr>
          <a:xfrm>
            <a:off x="427757" y="2709563"/>
            <a:ext cx="4905845" cy="338749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B9279-54D0-C4D7-7AB4-4A47C7A060A8}"/>
              </a:ext>
            </a:extLst>
          </p:cNvPr>
          <p:cNvSpPr txBox="1"/>
          <p:nvPr/>
        </p:nvSpPr>
        <p:spPr>
          <a:xfrm>
            <a:off x="386860" y="4202187"/>
            <a:ext cx="490584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Data Science Project Team :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1-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Ullrich Seidel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2-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 Ramin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-apple-system"/>
              </a:rPr>
              <a:t>Sadrpanah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3- 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Mohammad Hussain Rajai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2497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line of blue dots&#10;&#10;Description automatically generated">
            <a:extLst>
              <a:ext uri="{FF2B5EF4-FFF2-40B4-BE49-F238E27FC236}">
                <a16:creationId xmlns:a16="http://schemas.microsoft.com/office/drawing/2014/main" id="{35E6AFAA-41D1-1AEB-E7DE-8D34D76F1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A3663FBD-FD8C-EE6A-E468-DEF434E8E05B}"/>
              </a:ext>
            </a:extLst>
          </p:cNvPr>
          <p:cNvGraphicFramePr>
            <a:graphicFrameLocks noGrp="1"/>
          </p:cNvGraphicFramePr>
          <p:nvPr/>
        </p:nvGraphicFramePr>
        <p:xfrm>
          <a:off x="5696666" y="3520668"/>
          <a:ext cx="6197590" cy="296675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31997">
                  <a:extLst>
                    <a:ext uri="{9D8B030D-6E8A-4147-A177-3AD203B41FA5}">
                      <a16:colId xmlns:a16="http://schemas.microsoft.com/office/drawing/2014/main" val="4260566662"/>
                    </a:ext>
                  </a:extLst>
                </a:gridCol>
                <a:gridCol w="1176595">
                  <a:extLst>
                    <a:ext uri="{9D8B030D-6E8A-4147-A177-3AD203B41FA5}">
                      <a16:colId xmlns:a16="http://schemas.microsoft.com/office/drawing/2014/main" val="1178189191"/>
                    </a:ext>
                  </a:extLst>
                </a:gridCol>
                <a:gridCol w="1219196">
                  <a:extLst>
                    <a:ext uri="{9D8B030D-6E8A-4147-A177-3AD203B41FA5}">
                      <a16:colId xmlns:a16="http://schemas.microsoft.com/office/drawing/2014/main" val="4033341347"/>
                    </a:ext>
                  </a:extLst>
                </a:gridCol>
                <a:gridCol w="1769802">
                  <a:extLst>
                    <a:ext uri="{9D8B030D-6E8A-4147-A177-3AD203B41FA5}">
                      <a16:colId xmlns:a16="http://schemas.microsoft.com/office/drawing/2014/main" val="3093689138"/>
                    </a:ext>
                  </a:extLst>
                </a:gridCol>
              </a:tblGrid>
              <a:tr h="370844">
                <a:tc gridSpan="4"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W/O PCA Step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54998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43142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KNN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224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022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5</a:t>
                      </a:r>
                      <a:r>
                        <a:rPr lang="en-US"/>
                        <a:t>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9668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Lasso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</a:t>
                      </a:r>
                      <a:r>
                        <a:rPr lang="en-US"/>
                        <a:t>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779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0</a:t>
                      </a:r>
                      <a:r>
                        <a:rPr lang="en-US"/>
                        <a:t>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297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446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7207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Linear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12.794,24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086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888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Ridge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0,945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770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820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066</a:t>
                      </a:r>
                      <a:r>
                        <a:rPr lang="en-US"/>
                        <a:t>,</a:t>
                      </a:r>
                      <a:r>
                        <a:rPr lang="en-DE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8970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DT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0,938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13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261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336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755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168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6613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SVM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557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</a:t>
                      </a:r>
                      <a:r>
                        <a:rPr lang="en-US"/>
                        <a:t>5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411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506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974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74404"/>
                  </a:ext>
                </a:extLst>
              </a:tr>
            </a:tbl>
          </a:graphicData>
        </a:graphic>
      </p:graphicFrame>
      <p:pic>
        <p:nvPicPr>
          <p:cNvPr id="3" name="Picture 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5AAC387A-4608-947D-5AD3-7DD74392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8" y="132670"/>
            <a:ext cx="5222046" cy="3091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913B262E-6FB2-9FC3-B970-3D9CE894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139455"/>
            <a:ext cx="5742047" cy="30847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76F9F883-79B6-FE4F-1395-D9905EB28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8" y="3429000"/>
            <a:ext cx="5222046" cy="30847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E256B4CA-B82C-6A04-6AC4-CD34BCBE8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02642"/>
              </p:ext>
            </p:extLst>
          </p:nvPr>
        </p:nvGraphicFramePr>
        <p:xfrm>
          <a:off x="6017346" y="3854245"/>
          <a:ext cx="5905907" cy="244574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2745">
                  <a:extLst>
                    <a:ext uri="{9D8B030D-6E8A-4147-A177-3AD203B41FA5}">
                      <a16:colId xmlns:a16="http://schemas.microsoft.com/office/drawing/2014/main" val="651331682"/>
                    </a:ext>
                  </a:extLst>
                </a:gridCol>
                <a:gridCol w="1074996">
                  <a:extLst>
                    <a:ext uri="{9D8B030D-6E8A-4147-A177-3AD203B41FA5}">
                      <a16:colId xmlns:a16="http://schemas.microsoft.com/office/drawing/2014/main" val="2878917307"/>
                    </a:ext>
                  </a:extLst>
                </a:gridCol>
                <a:gridCol w="1268364">
                  <a:extLst>
                    <a:ext uri="{9D8B030D-6E8A-4147-A177-3AD203B41FA5}">
                      <a16:colId xmlns:a16="http://schemas.microsoft.com/office/drawing/2014/main" val="3887563770"/>
                    </a:ext>
                  </a:extLst>
                </a:gridCol>
                <a:gridCol w="1769802">
                  <a:extLst>
                    <a:ext uri="{9D8B030D-6E8A-4147-A177-3AD203B41FA5}">
                      <a16:colId xmlns:a16="http://schemas.microsoft.com/office/drawing/2014/main" val="516098901"/>
                    </a:ext>
                  </a:extLst>
                </a:gridCol>
              </a:tblGrid>
              <a:tr h="489149">
                <a:tc gridSpan="4"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W/O PCA Step</a:t>
                      </a:r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7935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6298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NN - Sequential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0,916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400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460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665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74479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LSTM - NN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/>
                        <a:t>0,889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092</a:t>
                      </a:r>
                      <a:r>
                        <a:rPr lang="en-US"/>
                        <a:t>,</a:t>
                      </a:r>
                      <a:r>
                        <a:rPr lang="en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605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615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17253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GRU - NN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0,889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389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 dirty="0"/>
                        <a:t>607</a:t>
                      </a:r>
                      <a:r>
                        <a:rPr lang="en-US" dirty="0"/>
                        <a:t>.</a:t>
                      </a:r>
                      <a:r>
                        <a:rPr lang="en-DE" dirty="0"/>
                        <a:t>048</a:t>
                      </a:r>
                      <a:r>
                        <a:rPr lang="en-US" dirty="0"/>
                        <a:t>.</a:t>
                      </a:r>
                      <a:r>
                        <a:rPr lang="en-DE" dirty="0"/>
                        <a:t>866</a:t>
                      </a:r>
                      <a:r>
                        <a:rPr lang="en-US" dirty="0"/>
                        <a:t>,</a:t>
                      </a:r>
                      <a:r>
                        <a:rPr lang="en-DE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60008"/>
                  </a:ext>
                </a:extLst>
              </a:tr>
            </a:tbl>
          </a:graphicData>
        </a:graphic>
      </p:graphicFrame>
      <p:pic>
        <p:nvPicPr>
          <p:cNvPr id="3" name="Picture 16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40F5407B-63EB-135C-0F37-8272AE6A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0" y="154853"/>
            <a:ext cx="5348746" cy="3502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 descr="A graph of a network model&#10;&#10;Description automatically generated">
            <a:extLst>
              <a:ext uri="{FF2B5EF4-FFF2-40B4-BE49-F238E27FC236}">
                <a16:creationId xmlns:a16="http://schemas.microsoft.com/office/drawing/2014/main" id="{0FD4BCD5-B460-CE30-D717-6232886F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231050"/>
            <a:ext cx="5869853" cy="3274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0" descr="A graph showing a red line and blue dots&#10;&#10;Description automatically generated">
            <a:extLst>
              <a:ext uri="{FF2B5EF4-FFF2-40B4-BE49-F238E27FC236}">
                <a16:creationId xmlns:a16="http://schemas.microsoft.com/office/drawing/2014/main" id="{BFD0F69F-8D2D-E117-ECB6-D258D47B3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6" y="3505196"/>
            <a:ext cx="5329909" cy="31979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515E-E6DA-6A33-9D26-E4C15151A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0" y="11173"/>
            <a:ext cx="11513576" cy="1060548"/>
          </a:xfrm>
        </p:spPr>
        <p:txBody>
          <a:bodyPr/>
          <a:lstStyle/>
          <a:p>
            <a:pPr lvl="0"/>
            <a:r>
              <a:rPr lang="en-US" sz="3200">
                <a:cs typeface="Aldhabi" pitchFamily="2"/>
              </a:rPr>
              <a:t>Apply Random Forest Regression Model on Train and Test DataFrame</a:t>
            </a:r>
            <a:endParaRPr lang="en-DE" sz="3200">
              <a:cs typeface="Aldhabi" pitchFamily="2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2A4A5FBF-6AD2-F8CA-B6ED-48A26810CB6A}"/>
              </a:ext>
            </a:extLst>
          </p:cNvPr>
          <p:cNvGraphicFramePr>
            <a:graphicFrameLocks noGrp="1"/>
          </p:cNvGraphicFramePr>
          <p:nvPr/>
        </p:nvGraphicFramePr>
        <p:xfrm>
          <a:off x="2910343" y="4896465"/>
          <a:ext cx="5968177" cy="18542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09131">
                  <a:extLst>
                    <a:ext uri="{9D8B030D-6E8A-4147-A177-3AD203B41FA5}">
                      <a16:colId xmlns:a16="http://schemas.microsoft.com/office/drawing/2014/main" val="2581715964"/>
                    </a:ext>
                  </a:extLst>
                </a:gridCol>
                <a:gridCol w="1189707">
                  <a:extLst>
                    <a:ext uri="{9D8B030D-6E8A-4147-A177-3AD203B41FA5}">
                      <a16:colId xmlns:a16="http://schemas.microsoft.com/office/drawing/2014/main" val="2353382654"/>
                    </a:ext>
                  </a:extLst>
                </a:gridCol>
                <a:gridCol w="1238865">
                  <a:extLst>
                    <a:ext uri="{9D8B030D-6E8A-4147-A177-3AD203B41FA5}">
                      <a16:colId xmlns:a16="http://schemas.microsoft.com/office/drawing/2014/main" val="1579669273"/>
                    </a:ext>
                  </a:extLst>
                </a:gridCol>
                <a:gridCol w="1730474">
                  <a:extLst>
                    <a:ext uri="{9D8B030D-6E8A-4147-A177-3AD203B41FA5}">
                      <a16:colId xmlns:a16="http://schemas.microsoft.com/office/drawing/2014/main" val="2849047557"/>
                    </a:ext>
                  </a:extLst>
                </a:gridCol>
              </a:tblGrid>
              <a:tr h="370844">
                <a:tc gridSpan="4">
                  <a:txBody>
                    <a:bodyPr/>
                    <a:lstStyle/>
                    <a:p>
                      <a:pPr lvl="0" algn="ctr"/>
                      <a:r>
                        <a:rPr lang="en-US"/>
                        <a:t>W/O PCA Step</a:t>
                      </a:r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355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9426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RF -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97</a:t>
                      </a:r>
                      <a:r>
                        <a:rPr lang="en-US"/>
                        <a:t>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8</a:t>
                      </a:r>
                      <a:r>
                        <a:rPr lang="en-US"/>
                        <a:t>.</a:t>
                      </a:r>
                      <a:r>
                        <a:rPr lang="en-DE"/>
                        <a:t>139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130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904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514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6175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KNN-Regression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224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022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5</a:t>
                      </a:r>
                      <a:r>
                        <a:rPr lang="en-US"/>
                        <a:t>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3718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NN -TensorFlow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0,916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400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460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665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7869"/>
                  </a:ext>
                </a:extLst>
              </a:tr>
            </a:tbl>
          </a:graphicData>
        </a:graphic>
      </p:graphicFrame>
      <p:pic>
        <p:nvPicPr>
          <p:cNvPr id="4" name="Picture 13" descr="A graph with a bar and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88C5AD83-DDB2-D047-6F35-5C0148BF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1000207"/>
            <a:ext cx="5791206" cy="35816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39462D5-5E6A-66D4-15A3-44DE0F2A6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0" y="855402"/>
            <a:ext cx="5437241" cy="38050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FF2B5EF4-FFF2-40B4-BE49-F238E27FC236}">
                <a16:creationId xmlns:a16="http://schemas.microsoft.com/office/drawing/2014/main" id="{64C11277-6227-44D2-5153-97F797E5A97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3" name="Ink 14">
            <a:extLst>
              <a:ext uri="{FF2B5EF4-FFF2-40B4-BE49-F238E27FC236}">
                <a16:creationId xmlns:a16="http://schemas.microsoft.com/office/drawing/2014/main" id="{A0714982-4D7E-8AB1-7FC7-BE9A4D16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40" y="4279547"/>
            <a:ext cx="110157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nk 20">
            <a:extLst>
              <a:ext uri="{FF2B5EF4-FFF2-40B4-BE49-F238E27FC236}">
                <a16:creationId xmlns:a16="http://schemas.microsoft.com/office/drawing/2014/main" id="{A356F189-7E23-34C2-1783-BDB69032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84" y="4977947"/>
            <a:ext cx="186482" cy="7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C1288685-6FE5-A01B-DAE3-E3DA918592A5}"/>
              </a:ext>
            </a:extLst>
          </p:cNvPr>
          <p:cNvSpPr txBox="1"/>
          <p:nvPr/>
        </p:nvSpPr>
        <p:spPr>
          <a:xfrm>
            <a:off x="737417" y="412952"/>
            <a:ext cx="10196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Aptos Display"/>
                <a:cs typeface="Aldhabi" pitchFamily="2"/>
              </a:rPr>
              <a:t>Apply PCA Step on FG Columns of  Train and Test DataFrame</a:t>
            </a:r>
            <a:endParaRPr lang="en-DE" sz="3200" b="0" i="0" u="none" strike="noStrike" kern="1200" cap="none" spc="0" baseline="0">
              <a:solidFill>
                <a:srgbClr val="000000"/>
              </a:solidFill>
              <a:uFillTx/>
              <a:latin typeface="Aptos Display"/>
              <a:cs typeface="Aldhabi" pitchFamily="2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1150B57F-3955-CE50-7728-A08058F925BD}"/>
              </a:ext>
            </a:extLst>
          </p:cNvPr>
          <p:cNvGraphicFramePr>
            <a:graphicFrameLocks noGrp="1"/>
          </p:cNvGraphicFramePr>
          <p:nvPr/>
        </p:nvGraphicFramePr>
        <p:xfrm>
          <a:off x="2698952" y="4869774"/>
          <a:ext cx="6794090" cy="18542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76283">
                  <a:extLst>
                    <a:ext uri="{9D8B030D-6E8A-4147-A177-3AD203B41FA5}">
                      <a16:colId xmlns:a16="http://schemas.microsoft.com/office/drawing/2014/main" val="3582039239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361679977"/>
                    </a:ext>
                  </a:extLst>
                </a:gridCol>
                <a:gridCol w="1199537">
                  <a:extLst>
                    <a:ext uri="{9D8B030D-6E8A-4147-A177-3AD203B41FA5}">
                      <a16:colId xmlns:a16="http://schemas.microsoft.com/office/drawing/2014/main" val="2440616233"/>
                    </a:ext>
                  </a:extLst>
                </a:gridCol>
                <a:gridCol w="1170038">
                  <a:extLst>
                    <a:ext uri="{9D8B030D-6E8A-4147-A177-3AD203B41FA5}">
                      <a16:colId xmlns:a16="http://schemas.microsoft.com/office/drawing/2014/main" val="3781781000"/>
                    </a:ext>
                  </a:extLst>
                </a:gridCol>
                <a:gridCol w="1238865">
                  <a:extLst>
                    <a:ext uri="{9D8B030D-6E8A-4147-A177-3AD203B41FA5}">
                      <a16:colId xmlns:a16="http://schemas.microsoft.com/office/drawing/2014/main" val="1188818296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700"/>
                        <a:t>PCA Step</a:t>
                      </a:r>
                      <a:endParaRPr lang="en-DE" sz="17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700" dirty="0"/>
                        <a:t>W/O PCA Step</a:t>
                      </a:r>
                      <a:endParaRPr lang="en-DE" sz="1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/>
                        <a:t>W PCA Step</a:t>
                      </a:r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308435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1133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RF -Regression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 sz="1800" dirty="0"/>
                        <a:t>0</a:t>
                      </a:r>
                      <a:r>
                        <a:rPr lang="en-US" sz="1800" dirty="0"/>
                        <a:t>,</a:t>
                      </a:r>
                      <a:r>
                        <a:rPr lang="en-DE" sz="1800" dirty="0"/>
                        <a:t>97</a:t>
                      </a:r>
                      <a:r>
                        <a:rPr lang="en-US" sz="1800" dirty="0"/>
                        <a:t>6</a:t>
                      </a:r>
                      <a:endParaRPr lang="en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 sz="1800"/>
                        <a:t>8</a:t>
                      </a:r>
                      <a:r>
                        <a:rPr lang="en-US" sz="1800"/>
                        <a:t>.</a:t>
                      </a:r>
                      <a:r>
                        <a:rPr lang="en-DE" sz="1800"/>
                        <a:t>139</a:t>
                      </a:r>
                      <a:r>
                        <a:rPr lang="en-US" sz="1800"/>
                        <a:t>,</a:t>
                      </a:r>
                      <a:r>
                        <a:rPr lang="en-DE" sz="180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896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17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766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60</a:t>
                      </a:r>
                      <a:endParaRPr lang="en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56885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KNN 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/>
                        <a:t>0,879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546.23</a:t>
                      </a:r>
                      <a:endParaRPr lang="en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180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Linear 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12.794,24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/>
                        <a:t>0,876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 sz="1800" dirty="0"/>
                        <a:t>19</a:t>
                      </a:r>
                      <a:r>
                        <a:rPr lang="en-US" sz="1800" dirty="0"/>
                        <a:t>.</a:t>
                      </a:r>
                      <a:r>
                        <a:rPr lang="en-DE" sz="1800" dirty="0"/>
                        <a:t>034</a:t>
                      </a:r>
                      <a:r>
                        <a:rPr lang="en-US" sz="1800" dirty="0"/>
                        <a:t>,</a:t>
                      </a:r>
                      <a:r>
                        <a:rPr lang="en-DE" sz="18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741748"/>
                  </a:ext>
                </a:extLst>
              </a:tr>
            </a:tbl>
          </a:graphicData>
        </a:graphic>
      </p:graphicFrame>
      <p:pic>
        <p:nvPicPr>
          <p:cNvPr id="7" name="Picture 9" descr="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F441916F-CAFB-D602-3F4F-EFE95AEC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39" y="907185"/>
            <a:ext cx="5889531" cy="33723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D3697F5-FE1A-287E-897D-BC24A886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20" y="981987"/>
            <a:ext cx="5619143" cy="33727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>
            <a:extLst>
              <a:ext uri="{FF2B5EF4-FFF2-40B4-BE49-F238E27FC236}">
                <a16:creationId xmlns:a16="http://schemas.microsoft.com/office/drawing/2014/main" id="{E1F66B7E-3CA2-39AA-8698-DCBFE9BEE13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664B52-CB65-39BA-98F6-B4B889DC3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338" y="0"/>
            <a:ext cx="3995306" cy="443401"/>
          </a:xfrm>
        </p:spPr>
        <p:txBody>
          <a:bodyPr anchor="b" anchorCtr="1">
            <a:normAutofit fontScale="90000"/>
          </a:bodyPr>
          <a:lstStyle/>
          <a:p>
            <a:pPr lvl="0" algn="ctr"/>
            <a:r>
              <a:rPr lang="de-DE" sz="2300" b="1" dirty="0" err="1"/>
              <a:t>Prediction</a:t>
            </a:r>
            <a:r>
              <a:rPr lang="de-DE" sz="2300" b="1" dirty="0"/>
              <a:t> on </a:t>
            </a:r>
            <a:r>
              <a:rPr lang="de-DE" sz="2300" b="1" dirty="0" err="1"/>
              <a:t>Aimset</a:t>
            </a:r>
            <a:r>
              <a:rPr lang="de-DE" sz="2300" b="1" dirty="0"/>
              <a:t> (Year 2023)</a:t>
            </a:r>
          </a:p>
        </p:txBody>
      </p:sp>
      <p:grpSp>
        <p:nvGrpSpPr>
          <p:cNvPr id="4" name="Content Placeholder 2">
            <a:extLst>
              <a:ext uri="{FF2B5EF4-FFF2-40B4-BE49-F238E27FC236}">
                <a16:creationId xmlns:a16="http://schemas.microsoft.com/office/drawing/2014/main" id="{9F153E84-19AD-4914-E9E6-0C7EB4C45CF3}"/>
              </a:ext>
            </a:extLst>
          </p:cNvPr>
          <p:cNvGrpSpPr/>
          <p:nvPr/>
        </p:nvGrpSpPr>
        <p:grpSpPr>
          <a:xfrm>
            <a:off x="629491" y="644769"/>
            <a:ext cx="4699595" cy="3116832"/>
            <a:chOff x="629491" y="609603"/>
            <a:chExt cx="4699595" cy="42554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B678F5E-CB2B-4FBF-AAE7-9B7D8FE0F102}"/>
                </a:ext>
              </a:extLst>
            </p:cNvPr>
            <p:cNvSpPr/>
            <p:nvPr/>
          </p:nvSpPr>
          <p:spPr>
            <a:xfrm>
              <a:off x="629491" y="609603"/>
              <a:ext cx="4699595" cy="607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1" i="0" u="none" strike="noStrike" kern="1200" cap="none" spc="0" baseline="0" dirty="0">
                  <a:solidFill>
                    <a:srgbClr val="FFFFFF"/>
                  </a:solidFill>
                  <a:uFillTx/>
                  <a:latin typeface="Aptos Display"/>
                </a:rPr>
                <a:t>Best Model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4B3721-07C4-B913-C2DB-8705BA9442B8}"/>
                </a:ext>
              </a:extLst>
            </p:cNvPr>
            <p:cNvSpPr/>
            <p:nvPr/>
          </p:nvSpPr>
          <p:spPr>
            <a:xfrm>
              <a:off x="629491" y="1382983"/>
              <a:ext cx="4699595" cy="3482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2045160"/>
                <a:gd name="f8" fmla="+- 0 0 -90"/>
                <a:gd name="f9" fmla="*/ f3 1 4445564"/>
                <a:gd name="f10" fmla="*/ f4 1 2045160"/>
                <a:gd name="f11" fmla="+- f7 0 f5"/>
                <a:gd name="f12" fmla="+- f6 0 f5"/>
                <a:gd name="f13" fmla="*/ f8 f0 1"/>
                <a:gd name="f14" fmla="*/ f12 1 4445564"/>
                <a:gd name="f15" fmla="*/ f11 1 2045160"/>
                <a:gd name="f16" fmla="*/ 0 f12 1"/>
                <a:gd name="f17" fmla="*/ 0 f11 1"/>
                <a:gd name="f18" fmla="*/ 4445564 f12 1"/>
                <a:gd name="f19" fmla="*/ 2045160 f11 1"/>
                <a:gd name="f20" fmla="*/ f13 1 f2"/>
                <a:gd name="f21" fmla="*/ f16 1 4445564"/>
                <a:gd name="f22" fmla="*/ f17 1 2045160"/>
                <a:gd name="f23" fmla="*/ f18 1 4445564"/>
                <a:gd name="f24" fmla="*/ f19 1 204516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204516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Random Forest Regressor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Features Selection : decrease features from 25 to 11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Metric values on Test </a:t>
              </a:r>
              <a:r>
                <a:rPr lang="en-US" sz="1800" b="1" i="0" u="none" strike="noStrike" kern="1200" cap="none" spc="0" baseline="0" dirty="0" err="1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DataFrame</a:t>
              </a: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 : </a:t>
              </a:r>
            </a:p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       R2 score 0.975 and MAE = 8.218,07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Metric values on Aim </a:t>
              </a:r>
              <a:r>
                <a:rPr lang="en-US" sz="1800" b="1" i="0" u="none" strike="noStrike" kern="1200" cap="none" spc="0" baseline="0" dirty="0" err="1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DataFrame</a:t>
              </a:r>
              <a:r>
                <a:rPr lang="en-US" b="1" dirty="0">
                  <a:solidFill>
                    <a:srgbClr val="104862"/>
                  </a:solidFill>
                  <a:latin typeface="Aptos Display"/>
                  <a:cs typeface="Aldhabi" pitchFamily="2"/>
                </a:rPr>
                <a:t> </a:t>
              </a: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: 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R2 score = 0.966 and MAE = 13.882,04 </a:t>
              </a:r>
            </a:p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104862"/>
                </a:solidFill>
                <a:uFillTx/>
                <a:latin typeface="Aptos Display"/>
                <a:cs typeface="Aldhabi" pitchFamily="2"/>
              </a:endParaRPr>
            </a:p>
          </p:txBody>
        </p:sp>
      </p:grpSp>
      <p:pic>
        <p:nvPicPr>
          <p:cNvPr id="9" name="Picture 13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D169BAC7-565A-3546-9711-9A7318D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96" y="443401"/>
            <a:ext cx="5873849" cy="3283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03DA94AA-E460-C838-F5AF-5D5C28AE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70" y="3633771"/>
            <a:ext cx="5771537" cy="30138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E646BAC2-D38E-C6ED-FDA3-A7369FDA503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7689DA1E-4234-5096-A1C4-75D2A1EF9CF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86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AF63AAB1-A216-78DE-EAC1-7191CBE5280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927ACB1B-7993-897E-9F96-7DCF1870D38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C01C7207-3A34-654B-C5AC-DF40E00D9B9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73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5313AE41-D53D-E6A5-4996-33628B4611C0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07" y="1128506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348F0-FF48-8A95-7EDD-39FAAEE80A6D}"/>
              </a:ext>
            </a:extLst>
          </p:cNvPr>
          <p:cNvSpPr txBox="1"/>
          <p:nvPr/>
        </p:nvSpPr>
        <p:spPr>
          <a:xfrm>
            <a:off x="826398" y="1318372"/>
            <a:ext cx="4230096" cy="3387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Stages of </a:t>
            </a:r>
            <a:r>
              <a:rPr lang="en-US" sz="4000" b="1" i="0" u="none" strike="noStrike" kern="1200" cap="none" spc="0" baseline="0">
                <a:solidFill>
                  <a:srgbClr val="00B050"/>
                </a:solidFill>
                <a:uFillTx/>
                <a:latin typeface="Aptos Display"/>
              </a:rPr>
              <a:t>ARIMA</a:t>
            </a:r>
            <a:r>
              <a:rPr lang="en-US" sz="4000" b="1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 Modeling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3E2D6B9-1033-D864-04F8-79955756BFBE}"/>
              </a:ext>
            </a:extLst>
          </p:cNvPr>
          <p:cNvSpPr txBox="1"/>
          <p:nvPr/>
        </p:nvSpPr>
        <p:spPr>
          <a:xfrm>
            <a:off x="6503157" y="649480"/>
            <a:ext cx="4862450" cy="55460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1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Identify the key features of the data and check for stationarity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2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Preselect models that are compatible with time series characteristics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3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Estimate model parameters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4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Select best model using an information criterion.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5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Perform visual and analytical diagnostics procedures</a:t>
            </a:r>
          </a:p>
        </p:txBody>
      </p:sp>
    </p:spTree>
    <p:extLst>
      <p:ext uri="{BB962C8B-B14F-4D97-AF65-F5344CB8AC3E}">
        <p14:creationId xmlns:p14="http://schemas.microsoft.com/office/powerpoint/2010/main" val="102392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FE277F10-C779-153A-E2E0-351990349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620" y="192600"/>
            <a:ext cx="4891491" cy="1777712"/>
          </a:xfrm>
        </p:spPr>
        <p:txBody>
          <a:bodyPr/>
          <a:lstStyle/>
          <a:p>
            <a:pPr lvl="0"/>
            <a:r>
              <a:rPr lang="en-US" sz="4000" b="1">
                <a:latin typeface="system-ui"/>
              </a:rPr>
              <a:t>Check for </a:t>
            </a:r>
            <a:r>
              <a:rPr lang="en-US" sz="4000" b="1"/>
              <a:t>stationarity</a:t>
            </a:r>
            <a:r>
              <a:rPr lang="en-US" sz="4000" b="1">
                <a:latin typeface="system-ui"/>
              </a:rPr>
              <a:t> of time series</a:t>
            </a:r>
            <a:endParaRPr lang="de-DE" sz="400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D1644439-1F7A-3613-B616-BF620A7B784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38740" y="2142841"/>
            <a:ext cx="5128787" cy="4215100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US" sz="1700" b="1"/>
              <a:t>Stationary Time Series</a:t>
            </a:r>
            <a:r>
              <a:rPr lang="en-US" sz="1700"/>
              <a:t>: It maintains consistent mean, variance, and autocorrelations over time.</a:t>
            </a:r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r>
              <a:rPr lang="en-US" sz="1700" b="1"/>
              <a:t>Time Series Analysis</a:t>
            </a:r>
            <a:r>
              <a:rPr lang="en-US" sz="1700"/>
              <a:t>: Involves analyzing plots and decomposing features to identify trends, seasonal patterns, and noise.</a:t>
            </a:r>
          </a:p>
          <a:p>
            <a:pPr lvl="1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r>
              <a:rPr lang="en-US" sz="1700" b="1"/>
              <a:t>Augmented Dickey-Fuller (ADF) Test</a:t>
            </a:r>
            <a:r>
              <a:rPr lang="en-US" sz="1700"/>
              <a:t>: Essential for checking the stationarity of a time series.</a:t>
            </a:r>
          </a:p>
          <a:p>
            <a:pPr lvl="0">
              <a:lnSpc>
                <a:spcPct val="70000"/>
              </a:lnSpc>
            </a:pPr>
            <a:r>
              <a:rPr lang="en-US" sz="1700"/>
              <a:t>It provides: </a:t>
            </a:r>
          </a:p>
          <a:p>
            <a:pPr lvl="1">
              <a:lnSpc>
                <a:spcPct val="70000"/>
              </a:lnSpc>
            </a:pPr>
            <a:r>
              <a:rPr lang="en-US" sz="1700" b="1"/>
              <a:t>Test Statistic</a:t>
            </a:r>
            <a:r>
              <a:rPr lang="en-US" sz="1700"/>
              <a:t>: Indicates the strength of rejection against non-stationarity.</a:t>
            </a:r>
          </a:p>
          <a:p>
            <a:pPr lvl="1">
              <a:lnSpc>
                <a:spcPct val="70000"/>
              </a:lnSpc>
            </a:pPr>
            <a:r>
              <a:rPr lang="en-US" sz="1700" b="1"/>
              <a:t>p-value</a:t>
            </a:r>
            <a:r>
              <a:rPr lang="en-US" sz="1700"/>
              <a:t>: Indicates the probability of observing the test statistic if non-stationarity is true.</a:t>
            </a:r>
          </a:p>
        </p:txBody>
      </p:sp>
      <p:pic>
        <p:nvPicPr>
          <p:cNvPr id="4" name="Picture 6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02E60F6B-AE80-C310-36F0-EFD21B68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2" t="40256" r="884" b="35502"/>
          <a:stretch>
            <a:fillRect/>
          </a:stretch>
        </p:blipFill>
        <p:spPr>
          <a:xfrm>
            <a:off x="6389342" y="5052297"/>
            <a:ext cx="4835950" cy="10639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A graph of a graph showing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2FD9A4E9-0877-02FA-6378-78AB5211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29" y="1237667"/>
            <a:ext cx="6187717" cy="412514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7545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46AC9820-0FBC-24A8-974F-B7F1DB56A99B}"/>
              </a:ext>
            </a:extLst>
          </p:cNvPr>
          <p:cNvSpPr>
            <a:spLocks noMove="1" noResize="1"/>
          </p:cNvSpPr>
          <p:nvPr/>
        </p:nvSpPr>
        <p:spPr>
          <a:xfrm>
            <a:off x="1527" y="0"/>
            <a:ext cx="12188952" cy="6858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32B4238F-E014-BDF8-15D1-8BD9C74292AF}"/>
              </a:ext>
            </a:extLst>
          </p:cNvPr>
          <p:cNvSpPr>
            <a:spLocks noMove="1" noResize="1"/>
          </p:cNvSpPr>
          <p:nvPr/>
        </p:nvSpPr>
        <p:spPr>
          <a:xfrm>
            <a:off x="1527" y="0"/>
            <a:ext cx="12188952" cy="6858000"/>
          </a:xfrm>
          <a:prstGeom prst="rect">
            <a:avLst/>
          </a:prstGeom>
          <a:solidFill>
            <a:srgbClr val="E8E8E8">
              <a:alpha val="3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CCE62F5E-C8D9-BACF-8398-AFB709907E55}"/>
              </a:ext>
            </a:extLst>
          </p:cNvPr>
          <p:cNvSpPr>
            <a:spLocks noMove="1" noResize="1"/>
          </p:cNvSpPr>
          <p:nvPr/>
        </p:nvSpPr>
        <p:spPr>
          <a:xfrm>
            <a:off x="1478319" y="699900"/>
            <a:ext cx="10713677" cy="543331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1D5489-4756-B7C4-68E2-FBA5F2978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075" y="412440"/>
            <a:ext cx="7461641" cy="1347532"/>
          </a:xfrm>
        </p:spPr>
        <p:txBody>
          <a:bodyPr anchor="b"/>
          <a:lstStyle/>
          <a:p>
            <a:pPr lvl="0"/>
            <a:r>
              <a:rPr lang="en-US" sz="4000" b="1"/>
              <a:t>Key Concepts in </a:t>
            </a:r>
            <a:r>
              <a:rPr lang="en-US" sz="4000" b="1">
                <a:solidFill>
                  <a:srgbClr val="13501B"/>
                </a:solidFill>
              </a:rPr>
              <a:t>ARIMA</a:t>
            </a:r>
            <a:r>
              <a:rPr lang="en-US" sz="4000" b="1"/>
              <a:t> Time Series Analysis</a:t>
            </a:r>
            <a:endParaRPr lang="de-DE" sz="400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8C9E12C1-B9F8-B63E-AD9A-2DAC59DAE1D3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365982" y="2916413"/>
            <a:ext cx="826014" cy="3201543"/>
          </a:xfrm>
          <a:prstGeom prst="rect">
            <a:avLst/>
          </a:prstGeom>
          <a:solidFill>
            <a:srgbClr val="156082">
              <a:alpha val="25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825502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elvetica Neue Medium"/>
              <a:ea typeface="Helvetica Neue Medium"/>
              <a:cs typeface="Helvetica Neue Medium"/>
            </a:endParaRPr>
          </a:p>
        </p:txBody>
      </p:sp>
      <p:cxnSp>
        <p:nvCxnSpPr>
          <p:cNvPr id="7" name="Straight Connector 24">
            <a:extLst>
              <a:ext uri="{FF2B5EF4-FFF2-40B4-BE49-F238E27FC236}">
                <a16:creationId xmlns:a16="http://schemas.microsoft.com/office/drawing/2014/main" id="{FE696F90-B900-7FE4-925A-732EE355B090}"/>
              </a:ext>
            </a:extLst>
          </p:cNvPr>
          <p:cNvCxnSpPr>
            <a:cxnSpLocks noMove="1" noResize="1"/>
          </p:cNvCxnSpPr>
          <p:nvPr/>
        </p:nvCxnSpPr>
        <p:spPr>
          <a:xfrm flipV="1">
            <a:off x="11365992" y="5614"/>
            <a:ext cx="0" cy="6858000"/>
          </a:xfrm>
          <a:prstGeom prst="straightConnector1">
            <a:avLst/>
          </a:prstGeom>
          <a:noFill/>
          <a:ln w="9528" cap="rnd">
            <a:solidFill>
              <a:srgbClr val="156082"/>
            </a:solidFill>
            <a:custDash>
              <a:ds d="699906" sp="0"/>
            </a:custDash>
            <a:miter/>
          </a:ln>
        </p:spPr>
      </p:cxnSp>
      <p:cxnSp>
        <p:nvCxnSpPr>
          <p:cNvPr id="8" name="Straight Connector 26">
            <a:extLst>
              <a:ext uri="{FF2B5EF4-FFF2-40B4-BE49-F238E27FC236}">
                <a16:creationId xmlns:a16="http://schemas.microsoft.com/office/drawing/2014/main" id="{26B04C1A-F288-7A6F-1A63-F0E869AF64FD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18003"/>
            <a:ext cx="12191996" cy="0"/>
          </a:xfrm>
          <a:prstGeom prst="straightConnector1">
            <a:avLst/>
          </a:prstGeom>
          <a:noFill/>
          <a:ln w="9528" cap="rnd">
            <a:solidFill>
              <a:srgbClr val="156082"/>
            </a:solidFill>
            <a:custDash>
              <a:ds d="699906" sp="0"/>
            </a:custDash>
            <a:miter/>
          </a:ln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AEF1D4-3920-5B6E-1978-A41714B35764}"/>
              </a:ext>
            </a:extLst>
          </p:cNvPr>
          <p:cNvSpPr txBox="1"/>
          <p:nvPr/>
        </p:nvSpPr>
        <p:spPr>
          <a:xfrm>
            <a:off x="2484278" y="1953441"/>
            <a:ext cx="4594713" cy="782177"/>
          </a:xfrm>
          <a:prstGeom prst="rect">
            <a:avLst/>
          </a:prstGeom>
          <a:solidFill>
            <a:srgbClr val="E8E8E8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640080" rtl="0" fontAlgn="auto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13501B"/>
                </a:solidFill>
                <a:uFillTx/>
                <a:latin typeface="Aptos"/>
              </a:rPr>
              <a:t>ARIMA model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 A forecasting method that combines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uto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egression (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AR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), differencing, and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oving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verage (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) components to analyze and predict time series data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.</a:t>
            </a:r>
            <a:endParaRPr lang="en-US" sz="17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8FD260E4-7EC1-3285-51CE-131C51F01BB4}"/>
                  </a:ext>
                </a:extLst>
              </p:cNvPr>
              <p:cNvSpPr txBox="1"/>
              <p:nvPr/>
            </p:nvSpPr>
            <p:spPr>
              <a:xfrm>
                <a:off x="2009951" y="3398806"/>
                <a:ext cx="2690356" cy="1043879"/>
              </a:xfrm>
              <a:prstGeom prst="rect">
                <a:avLst/>
              </a:prstGeom>
              <a:solidFill>
                <a:srgbClr val="FFFFFF"/>
              </a:solid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 b="1" i="0" u="none" strike="noStrike" kern="1200" cap="none" spc="0" baseline="0" dirty="0">
                    <a:solidFill>
                      <a:srgbClr val="0D3512"/>
                    </a:solidFill>
                    <a:uFillTx/>
                    <a:latin typeface="Aptos"/>
                  </a:rPr>
                  <a:t>AR</a:t>
                </a:r>
                <a: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: Represents the relationship between an observation and its past values in time series analysis.</a:t>
                </a:r>
                <a:b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</a:b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DE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  <m:e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DE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DE" b="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E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8FD260E4-7EC1-3285-51CE-131C51F0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951" y="3398806"/>
                <a:ext cx="2690356" cy="1043879"/>
              </a:xfrm>
              <a:prstGeom prst="rect">
                <a:avLst/>
              </a:prstGeom>
              <a:blipFill>
                <a:blip r:embed="rId2"/>
                <a:stretch>
                  <a:fillRect l="-450" t="-575" r="-450" b="-58621"/>
                </a:stretch>
              </a:blip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8FCBD601-DDCB-4298-0827-BC6F1BB698AB}"/>
                  </a:ext>
                </a:extLst>
              </p:cNvPr>
              <p:cNvSpPr txBox="1"/>
              <p:nvPr/>
            </p:nvSpPr>
            <p:spPr>
              <a:xfrm>
                <a:off x="4806580" y="3395889"/>
                <a:ext cx="2758351" cy="1044071"/>
              </a:xfrm>
              <a:prstGeom prst="rect">
                <a:avLst/>
              </a:prstGeom>
              <a:solidFill>
                <a:srgbClr val="FFFFFF"/>
              </a:solid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 b="1" i="0" u="none" strike="noStrike" kern="1200" cap="none" spc="0" baseline="0" dirty="0">
                    <a:solidFill>
                      <a:srgbClr val="0D3512"/>
                    </a:solidFill>
                    <a:uFillTx/>
                    <a:latin typeface="Aptos"/>
                  </a:rPr>
                  <a:t>MA</a:t>
                </a:r>
                <a: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: Represents the relationship between an observation and random error terms in time series analysis.  </a:t>
                </a:r>
                <a:b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</a:b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DE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𝒒</m:t>
                        </m:r>
                      </m:sup>
                      <m:e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DE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lang="de-DE" sz="1400" b="1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8FCBD601-DDCB-4298-0827-BC6F1BB6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580" y="3395889"/>
                <a:ext cx="2758351" cy="1044071"/>
              </a:xfrm>
              <a:prstGeom prst="rect">
                <a:avLst/>
              </a:prstGeom>
              <a:blipFill>
                <a:blip r:embed="rId3"/>
                <a:stretch>
                  <a:fillRect l="-439" t="-575" b="-58621"/>
                </a:stretch>
              </a:blip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7">
            <a:extLst>
              <a:ext uri="{FF2B5EF4-FFF2-40B4-BE49-F238E27FC236}">
                <a16:creationId xmlns:a16="http://schemas.microsoft.com/office/drawing/2014/main" id="{4E404E82-2E6D-4EAF-B642-ADA6685A8691}"/>
              </a:ext>
            </a:extLst>
          </p:cNvPr>
          <p:cNvSpPr txBox="1"/>
          <p:nvPr/>
        </p:nvSpPr>
        <p:spPr>
          <a:xfrm>
            <a:off x="3185412" y="5070192"/>
            <a:ext cx="3095216" cy="867930"/>
          </a:xfrm>
          <a:prstGeom prst="rect">
            <a:avLst/>
          </a:prstGeom>
          <a:solidFill>
            <a:srgbClr val="D9D9D9"/>
          </a:solidFill>
          <a:ln w="19046" cap="flat">
            <a:solidFill>
              <a:srgbClr val="156082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40030" marR="0" lvl="1" indent="0" algn="l" defTabSz="64008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6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ACF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plots are utilized to identify the Autoregression  component, while </a:t>
            </a:r>
            <a:r>
              <a:rPr lang="en-US" sz="126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PACF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plots are employed to identify the Moving Average  component.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B2DBAC12-B04E-3C63-9E70-191F3280A2D3}"/>
                  </a:ext>
                </a:extLst>
              </p:cNvPr>
              <p:cNvSpPr txBox="1"/>
              <p:nvPr/>
            </p:nvSpPr>
            <p:spPr>
              <a:xfrm>
                <a:off x="7606701" y="2509945"/>
                <a:ext cx="3539834" cy="1957456"/>
              </a:xfrm>
              <a:prstGeom prst="rect">
                <a:avLst/>
              </a:prstGeom>
              <a:solidFill>
                <a:srgbClr val="FFFF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6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Differencing</a:t>
                </a:r>
                <a: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: A transformation in time series analysis to make data stationary.</a:t>
                </a:r>
              </a:p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260" b="1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</a:endParaRPr>
              </a:p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6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AIC </a:t>
                </a:r>
                <a:r>
                  <a:rPr lang="en-US" sz="126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ptos"/>
                  </a:rPr>
                  <a:t>(Akaike Information Criterion): Balances model fit and complexity, guiding model selection by quantifying relative model quality. </a:t>
                </a:r>
                <a:br>
                  <a:rPr lang="de-DE" sz="1260" b="0" i="1" u="none" strike="noStrike" kern="1200" cap="none" spc="0" baseline="0" dirty="0">
                    <a:solidFill>
                      <a:srgbClr val="000000"/>
                    </a:solidFill>
                    <a:uFillTx/>
                    <a:latin typeface="Cambria Math" pitchFamily="18"/>
                  </a:rPr>
                </a:br>
                <a14:m>
                  <m:oMath xmlns:m="http://schemas.openxmlformats.org/officeDocument/2006/math">
                    <m:r>
                      <a:rPr lang="en-DE" b="1" i="1">
                        <a:latin typeface="Cambria Math" panose="02040503050406030204" pitchFamily="18" charset="0"/>
                      </a:rPr>
                      <m:t>𝑨𝑰𝑪</m:t>
                    </m:r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d>
                          <m:dPr>
                            <m:ctrlPr>
                              <a:rPr lang="en-DE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𝑴𝑺𝑬</m:t>
                            </m:r>
                          </m:e>
                        </m:d>
                      </m:e>
                    </m:func>
                    <m:r>
                      <a:rPr lang="en-DE" b="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DE" b="1" i="1">
                        <a:latin typeface="Cambria Math" panose="02040503050406030204" pitchFamily="18" charset="0"/>
                      </a:rPr>
                      <m:t>𝒑𝒍𝒏</m:t>
                    </m:r>
                    <m:r>
                      <a:rPr lang="en-DE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DE" b="1" i="1">
                        <a:latin typeface="Cambria Math" panose="02040503050406030204" pitchFamily="18" charset="0"/>
                      </a:rPr>
                      <m:t>𝒏</m:t>
                    </m:r>
                    <m:f>
                      <m:fPr>
                        <m:type m:val="lin"/>
                        <m:ctrlPr>
                          <a:rPr lang="en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DE" b="0" i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1800" b="1" i="0" u="none" strike="noStrike" kern="1200" cap="none" spc="0" baseline="0" dirty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B2DBAC12-B04E-3C63-9E70-191F3280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701" y="2509945"/>
                <a:ext cx="3539834" cy="1957456"/>
              </a:xfrm>
              <a:prstGeom prst="rect">
                <a:avLst/>
              </a:prstGeom>
              <a:blipFill>
                <a:blip r:embed="rId4"/>
                <a:stretch>
                  <a:fillRect t="-312" r="-12931" b="-2866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5348FCDB-E7E7-0093-86BB-D5220C7812A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4781635" y="2735618"/>
            <a:ext cx="1404121" cy="66027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5" name="Straight Arrow Connector 34">
            <a:extLst>
              <a:ext uri="{FF2B5EF4-FFF2-40B4-BE49-F238E27FC236}">
                <a16:creationId xmlns:a16="http://schemas.microsoft.com/office/drawing/2014/main" id="{5D70645E-2307-3DDF-B3B6-79468DF097D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355129" y="2735618"/>
            <a:ext cx="1426506" cy="663188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6" name="Straight Arrow Connector 36">
            <a:extLst>
              <a:ext uri="{FF2B5EF4-FFF2-40B4-BE49-F238E27FC236}">
                <a16:creationId xmlns:a16="http://schemas.microsoft.com/office/drawing/2014/main" id="{F9DD8F46-17A2-9E2F-8552-A33ADC6F7E8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4733020" y="4439960"/>
            <a:ext cx="1452736" cy="6302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7" name="Straight Arrow Connector 38">
            <a:extLst>
              <a:ext uri="{FF2B5EF4-FFF2-40B4-BE49-F238E27FC236}">
                <a16:creationId xmlns:a16="http://schemas.microsoft.com/office/drawing/2014/main" id="{8C9BC400-865C-88AA-6297-0B1899481B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355129" y="4442685"/>
            <a:ext cx="1377891" cy="62750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480713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F7A7-2704-01C0-5AD8-D905717E48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b="1">
                <a:latin typeface="system-ui"/>
              </a:rPr>
              <a:t>Estimate ARIMA</a:t>
            </a:r>
            <a:r>
              <a:rPr lang="de-DE" sz="2400" b="1">
                <a:latin typeface="system-ui"/>
              </a:rPr>
              <a:t>(p,d,q) </a:t>
            </a:r>
            <a:r>
              <a:rPr lang="de-DE" sz="4000" b="1">
                <a:latin typeface="system-ui"/>
              </a:rPr>
              <a:t>model Parameters</a:t>
            </a:r>
            <a:endParaRPr lang="de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3E30-C228-290D-97B8-1E0ED6B4A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467465"/>
            <a:ext cx="9453112" cy="1082183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US" sz="1800" b="1"/>
              <a:t>ACF plot and PACF plot: </a:t>
            </a:r>
            <a:r>
              <a:rPr lang="en-US" sz="1800"/>
              <a:t>These plots provide insights into the autocorrelation and partial autocorrelation structures of the time series data.</a:t>
            </a:r>
          </a:p>
          <a:p>
            <a:pPr lvl="0">
              <a:lnSpc>
                <a:spcPct val="70000"/>
              </a:lnSpc>
            </a:pPr>
            <a:r>
              <a:rPr lang="en-US" sz="1800" b="1"/>
              <a:t>Time series cross-validation </a:t>
            </a:r>
            <a:r>
              <a:rPr lang="en-US" sz="1800"/>
              <a:t>sequentially splits the data based on time to preserve the temporal order of observations, enabling the determination of the best parameter.</a:t>
            </a:r>
            <a:endParaRPr lang="de-DE" sz="1800"/>
          </a:p>
          <a:p>
            <a:pPr lvl="0">
              <a:lnSpc>
                <a:spcPct val="80000"/>
              </a:lnSpc>
            </a:pPr>
            <a:endParaRPr lang="de-DE" sz="1600"/>
          </a:p>
        </p:txBody>
      </p:sp>
      <p:pic>
        <p:nvPicPr>
          <p:cNvPr id="4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98C5BD95-765D-86CF-B18B-020C14B5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2546969"/>
            <a:ext cx="6297280" cy="4198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253FC865-7E10-2F76-660D-18C225C2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06" y="2717322"/>
            <a:ext cx="3819677" cy="383286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2953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803B1881-C8C0-2C1F-9852-DAEAAFCA5D32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4BB1B9F3-87D0-B65E-BB78-9D7E02195A5B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2FD80C80-5262-B47E-653D-A7944E57013D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8E8C99C-475A-6F04-EDDA-7CC72BD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86" y="336989"/>
            <a:ext cx="2840498" cy="1488636"/>
          </a:xfrm>
          <a:solidFill>
            <a:schemeClr val="bg1"/>
          </a:solidFill>
        </p:spPr>
        <p:txBody>
          <a:bodyPr/>
          <a:lstStyle/>
          <a:p>
            <a:r>
              <a:rPr lang="de-DE" dirty="0"/>
              <a:t>Hypothesis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03040-291B-279B-0C2E-86FF5D32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42" y="1825625"/>
            <a:ext cx="10526404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solar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sun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capacity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2024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solar </a:t>
            </a:r>
            <a:r>
              <a:rPr lang="de-DE" dirty="0" err="1"/>
              <a:t>energy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2015 – 2023</a:t>
            </a:r>
          </a:p>
        </p:txBody>
      </p:sp>
    </p:spTree>
    <p:extLst>
      <p:ext uri="{BB962C8B-B14F-4D97-AF65-F5344CB8AC3E}">
        <p14:creationId xmlns:p14="http://schemas.microsoft.com/office/powerpoint/2010/main" val="22795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FF2B5EF4-FFF2-40B4-BE49-F238E27FC236}">
                <a16:creationId xmlns:a16="http://schemas.microsoft.com/office/drawing/2014/main" id="{EB853336-683C-9CC9-3CEC-3A7CCC5476C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12E69B-FE9C-728E-D2B9-38CC5DF126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930" y="500387"/>
            <a:ext cx="4946904" cy="1169581"/>
          </a:xfrm>
        </p:spPr>
        <p:txBody>
          <a:bodyPr anchor="b">
            <a:noAutofit/>
          </a:bodyPr>
          <a:lstStyle/>
          <a:p>
            <a:pPr lvl="0"/>
            <a:r>
              <a:rPr lang="en-US" sz="4000" b="1"/>
              <a:t>Forecasting with ARIMA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BB425-7CB9-E1F0-50F1-C2446BEC92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4206" y="2170364"/>
            <a:ext cx="5618960" cy="3842244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1800" b="1" dirty="0"/>
              <a:t>SARIMAX</a:t>
            </a:r>
            <a:r>
              <a:rPr lang="en-US" sz="1800" dirty="0"/>
              <a:t> model with the following parameter estimates: Non-seasonal Component: (1, 1, 1), Seasonal Component: (1, 1, 0, 52)</a:t>
            </a:r>
          </a:p>
          <a:p>
            <a:pPr marL="0" lvl="0" indent="0">
              <a:buNone/>
            </a:pPr>
            <a:r>
              <a:rPr lang="en-US" sz="1800" dirty="0"/>
              <a:t>we obtain the following insights:</a:t>
            </a:r>
          </a:p>
          <a:p>
            <a:pPr lvl="0"/>
            <a:r>
              <a:rPr lang="en-US" sz="1800" dirty="0"/>
              <a:t> </a:t>
            </a:r>
            <a:r>
              <a:rPr lang="en-US" sz="1800" b="1" dirty="0"/>
              <a:t>AIC</a:t>
            </a:r>
            <a:r>
              <a:rPr lang="en-US" sz="1800" dirty="0"/>
              <a:t> = 11480.522.</a:t>
            </a:r>
          </a:p>
          <a:p>
            <a:pPr lvl="0"/>
            <a:r>
              <a:rPr lang="en-US" sz="1800" b="1" dirty="0"/>
              <a:t>Diagnostic tests</a:t>
            </a:r>
            <a:r>
              <a:rPr lang="en-US" sz="1800" dirty="0"/>
              <a:t>: (</a:t>
            </a:r>
            <a:r>
              <a:rPr lang="en-US" sz="1800" dirty="0" err="1"/>
              <a:t>Ljung</a:t>
            </a:r>
            <a:r>
              <a:rPr lang="en-US" sz="1800" dirty="0"/>
              <a:t>-Box = 0.02, JB = 34.87)</a:t>
            </a:r>
          </a:p>
          <a:p>
            <a:pPr lvl="1"/>
            <a:r>
              <a:rPr lang="en-US" sz="1800" b="1" dirty="0" err="1"/>
              <a:t>Ljung</a:t>
            </a:r>
            <a:r>
              <a:rPr lang="en-US" sz="1800" b="1" dirty="0"/>
              <a:t>-Box test: </a:t>
            </a:r>
          </a:p>
          <a:p>
            <a:pPr lvl="2"/>
            <a:r>
              <a:rPr lang="en-US" sz="1400" dirty="0"/>
              <a:t>H0: There is no serial correlation in the residuals  </a:t>
            </a:r>
          </a:p>
          <a:p>
            <a:pPr lvl="1"/>
            <a:r>
              <a:rPr lang="en-US" sz="1800" b="1" dirty="0"/>
              <a:t>Jarque-Bera test: </a:t>
            </a:r>
          </a:p>
          <a:p>
            <a:pPr lvl="2"/>
            <a:r>
              <a:rPr lang="en-US" sz="1400" dirty="0"/>
              <a:t>H0: The data is not normally distributed </a:t>
            </a:r>
          </a:p>
        </p:txBody>
      </p:sp>
      <p:pic>
        <p:nvPicPr>
          <p:cNvPr id="5" name="Ink 14">
            <a:extLst>
              <a:ext uri="{FF2B5EF4-FFF2-40B4-BE49-F238E27FC236}">
                <a16:creationId xmlns:a16="http://schemas.microsoft.com/office/drawing/2014/main" id="{A442BE79-1FAE-A398-F828-D22BC17C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40" y="4279547"/>
            <a:ext cx="110157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nk 20">
            <a:extLst>
              <a:ext uri="{FF2B5EF4-FFF2-40B4-BE49-F238E27FC236}">
                <a16:creationId xmlns:a16="http://schemas.microsoft.com/office/drawing/2014/main" id="{6FA3B45A-1F82-33B5-00F5-56319B0C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84" y="4977947"/>
            <a:ext cx="186482" cy="71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1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8144170-9298-1DCA-BC07-4CCBE087B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3" y="3205255"/>
            <a:ext cx="6072484" cy="36434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3" descr="A graph with blue lines and red arrow&#10;&#10;Description automatically generated">
            <a:extLst>
              <a:ext uri="{FF2B5EF4-FFF2-40B4-BE49-F238E27FC236}">
                <a16:creationId xmlns:a16="http://schemas.microsoft.com/office/drawing/2014/main" id="{DA9EADCC-6D74-6D5E-681F-F44A17AF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261" y="144008"/>
            <a:ext cx="5477777" cy="32866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5434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>
            <a:extLst>
              <a:ext uri="{FF2B5EF4-FFF2-40B4-BE49-F238E27FC236}">
                <a16:creationId xmlns:a16="http://schemas.microsoft.com/office/drawing/2014/main" id="{E935393D-6712-50B7-C607-91C202DC2BDC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939718-E7A7-1A6D-F40A-AEFF1C946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503" y="531302"/>
            <a:ext cx="5040282" cy="1169581"/>
          </a:xfrm>
        </p:spPr>
        <p:txBody>
          <a:bodyPr anchor="b"/>
          <a:lstStyle/>
          <a:p>
            <a:pPr lvl="0"/>
            <a:r>
              <a:rPr lang="de-DE" sz="4000" b="1"/>
              <a:t>Model Diagnostics</a:t>
            </a:r>
          </a:p>
        </p:txBody>
      </p:sp>
      <p:grpSp>
        <p:nvGrpSpPr>
          <p:cNvPr id="4" name="Content Placeholder 2">
            <a:extLst>
              <a:ext uri="{FF2B5EF4-FFF2-40B4-BE49-F238E27FC236}">
                <a16:creationId xmlns:a16="http://schemas.microsoft.com/office/drawing/2014/main" id="{E283CF99-91D7-AFBB-0C72-C0AE798328E4}"/>
              </a:ext>
            </a:extLst>
          </p:cNvPr>
          <p:cNvGrpSpPr/>
          <p:nvPr/>
        </p:nvGrpSpPr>
        <p:grpSpPr>
          <a:xfrm>
            <a:off x="616744" y="1960052"/>
            <a:ext cx="4445565" cy="4217716"/>
            <a:chOff x="616744" y="1960052"/>
            <a:chExt cx="4445565" cy="42177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9BD1FE-D755-4A1B-C5A2-9BBDAE8E58FC}"/>
                </a:ext>
              </a:extLst>
            </p:cNvPr>
            <p:cNvSpPr/>
            <p:nvPr/>
          </p:nvSpPr>
          <p:spPr>
            <a:xfrm>
              <a:off x="616744" y="1960052"/>
              <a:ext cx="4445565" cy="4668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What can go wrong?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93675-1BAD-6234-2E22-CC4AECF654A4}"/>
                </a:ext>
              </a:extLst>
            </p:cNvPr>
            <p:cNvSpPr/>
            <p:nvPr/>
          </p:nvSpPr>
          <p:spPr>
            <a:xfrm>
              <a:off x="616744" y="2426890"/>
              <a:ext cx="4445565" cy="204515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2045160"/>
                <a:gd name="f8" fmla="+- 0 0 -90"/>
                <a:gd name="f9" fmla="*/ f3 1 4445564"/>
                <a:gd name="f10" fmla="*/ f4 1 2045160"/>
                <a:gd name="f11" fmla="+- f7 0 f5"/>
                <a:gd name="f12" fmla="+- f6 0 f5"/>
                <a:gd name="f13" fmla="*/ f8 f0 1"/>
                <a:gd name="f14" fmla="*/ f12 1 4445564"/>
                <a:gd name="f15" fmla="*/ f11 1 2045160"/>
                <a:gd name="f16" fmla="*/ 0 f12 1"/>
                <a:gd name="f17" fmla="*/ 0 f11 1"/>
                <a:gd name="f18" fmla="*/ 4445564 f12 1"/>
                <a:gd name="f19" fmla="*/ 2045160 f11 1"/>
                <a:gd name="f20" fmla="*/ f13 1 f2"/>
                <a:gd name="f21" fmla="*/ f16 1 4445564"/>
                <a:gd name="f22" fmla="*/ f17 1 2045160"/>
                <a:gd name="f23" fmla="*/ f18 1 4445564"/>
                <a:gd name="f24" fmla="*/ f19 1 204516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204516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errors may not be normally distributed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data ma contain outliers.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time series may be non-stationary.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erors may show changing variances over time.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mean of the errors may be non-zero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64FFD1-6FFA-D479-EEEC-39A3C05477F1}"/>
                </a:ext>
              </a:extLst>
            </p:cNvPr>
            <p:cNvSpPr/>
            <p:nvPr/>
          </p:nvSpPr>
          <p:spPr>
            <a:xfrm>
              <a:off x="616744" y="4472046"/>
              <a:ext cx="4445565" cy="4668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How do we check for these problems: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4A54DC-B8AF-7231-C591-B1BABC8EC43A}"/>
                </a:ext>
              </a:extLst>
            </p:cNvPr>
            <p:cNvSpPr/>
            <p:nvPr/>
          </p:nvSpPr>
          <p:spPr>
            <a:xfrm>
              <a:off x="616744" y="4938875"/>
              <a:ext cx="4445565" cy="12388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1238895"/>
                <a:gd name="f8" fmla="+- 0 0 -90"/>
                <a:gd name="f9" fmla="*/ f3 1 4445564"/>
                <a:gd name="f10" fmla="*/ f4 1 1238895"/>
                <a:gd name="f11" fmla="+- f7 0 f5"/>
                <a:gd name="f12" fmla="+- f6 0 f5"/>
                <a:gd name="f13" fmla="*/ f8 f0 1"/>
                <a:gd name="f14" fmla="*/ f12 1 4445564"/>
                <a:gd name="f15" fmla="*/ f11 1 1238895"/>
                <a:gd name="f16" fmla="*/ 0 f12 1"/>
                <a:gd name="f17" fmla="*/ 0 f11 1"/>
                <a:gd name="f18" fmla="*/ 4445564 f12 1"/>
                <a:gd name="f19" fmla="*/ 1238895 f11 1"/>
                <a:gd name="f20" fmla="*/ f13 1 f2"/>
                <a:gd name="f21" fmla="*/ f16 1 4445564"/>
                <a:gd name="f22" fmla="*/ f17 1 1238895"/>
                <a:gd name="f23" fmla="*/ f18 1 4445564"/>
                <a:gd name="f24" fmla="*/ f19 1 123889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123889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Normal probability plot of residuals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Residuals versus fitted values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Residuals versus observation order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ACF/PACF plot of residuals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</p:grpSp>
      <p:pic>
        <p:nvPicPr>
          <p:cNvPr id="9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2F9989E-79D1-4B90-3E51-A66FC111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74" y="960805"/>
            <a:ext cx="6143743" cy="40958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8" descr="A graph showing a wave of time&#10;&#10;Description automatically generated with medium confidence">
            <a:extLst>
              <a:ext uri="{FF2B5EF4-FFF2-40B4-BE49-F238E27FC236}">
                <a16:creationId xmlns:a16="http://schemas.microsoft.com/office/drawing/2014/main" id="{F4F3DB32-9829-EC1C-50DE-AEEDCC9A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79" y="5116671"/>
            <a:ext cx="6378717" cy="159467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8240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CCAD8-D765-AF6F-9C29-454A1AA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Cases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49980DD9-7D6C-2AE3-C37D-D02821E9217B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27790DE-E4CC-EA1E-0485-C064D453DCD5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DC531DD-DF93-21D8-E611-9F3691C9769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7"/>
          <a:ext cx="10515600" cy="38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749335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83112625"/>
                    </a:ext>
                  </a:extLst>
                </a:gridCol>
              </a:tblGrid>
              <a:tr h="691038">
                <a:tc>
                  <a:txBody>
                    <a:bodyPr/>
                    <a:lstStyle/>
                    <a:p>
                      <a:r>
                        <a:rPr lang="de-DE" sz="2400" dirty="0"/>
                        <a:t>Time-Series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Daily </a:t>
                      </a:r>
                      <a:r>
                        <a:rPr lang="de-DE" sz="2400" dirty="0" err="1"/>
                        <a:t>Prediction</a:t>
                      </a:r>
                      <a:r>
                        <a:rPr lang="de-DE" sz="2400" dirty="0"/>
                        <a:t> via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98143"/>
                  </a:ext>
                </a:extLst>
              </a:tr>
              <a:tr h="1192751">
                <a:tc>
                  <a:txBody>
                    <a:bodyPr/>
                    <a:lstStyle/>
                    <a:p>
                      <a:r>
                        <a:rPr lang="de-DE" sz="2400" dirty="0"/>
                        <a:t>Customers </a:t>
                      </a:r>
                      <a:r>
                        <a:rPr lang="de-DE" sz="2400" dirty="0" err="1"/>
                        <a:t>minds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are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eased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with</a:t>
                      </a:r>
                      <a:r>
                        <a:rPr lang="de-DE" sz="2400" dirty="0"/>
                        <a:t> positive </a:t>
                      </a:r>
                      <a:r>
                        <a:rPr lang="de-DE" sz="2400" dirty="0" err="1"/>
                        <a:t>outlook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Energy-</a:t>
                      </a:r>
                      <a:r>
                        <a:rPr lang="de-DE" sz="2400" dirty="0" err="1"/>
                        <a:t>related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companies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can</a:t>
                      </a:r>
                      <a:r>
                        <a:rPr lang="de-DE" sz="2400" dirty="0"/>
                        <a:t> plan </a:t>
                      </a:r>
                      <a:r>
                        <a:rPr lang="de-DE" sz="2400" dirty="0" err="1"/>
                        <a:t>the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next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days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623113"/>
                  </a:ext>
                </a:extLst>
              </a:tr>
              <a:tr h="1192751">
                <a:tc>
                  <a:txBody>
                    <a:bodyPr/>
                    <a:lstStyle/>
                    <a:p>
                      <a:r>
                        <a:rPr lang="de-DE" sz="2400" dirty="0" err="1"/>
                        <a:t>Politicians</a:t>
                      </a:r>
                      <a:r>
                        <a:rPr lang="de-DE" sz="2400" dirty="0"/>
                        <a:t> and </a:t>
                      </a:r>
                      <a:r>
                        <a:rPr lang="de-DE" sz="2400" dirty="0" err="1"/>
                        <a:t>managers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see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room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for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improvement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Virtual power plants </a:t>
                      </a:r>
                      <a:r>
                        <a:rPr lang="de-DE" sz="2400" dirty="0" err="1"/>
                        <a:t>needs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to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fill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or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empty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storage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strategically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540373"/>
                  </a:ext>
                </a:extLst>
              </a:tr>
              <a:tr h="691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Confidence </a:t>
                      </a:r>
                      <a:r>
                        <a:rPr lang="de-DE" sz="2400" dirty="0" err="1"/>
                        <a:t>interval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shows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realistic</a:t>
                      </a:r>
                      <a:r>
                        <a:rPr lang="de-DE" sz="2400" dirty="0"/>
                        <a:t> min/</a:t>
                      </a:r>
                      <a:r>
                        <a:rPr lang="de-DE" sz="2400" dirty="0" err="1"/>
                        <a:t>max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peak-values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Own-</a:t>
                      </a:r>
                      <a:r>
                        <a:rPr lang="de-DE" sz="2400" dirty="0" err="1"/>
                        <a:t>usage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could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be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improved</a:t>
                      </a:r>
                      <a:r>
                        <a:rPr lang="de-DE" sz="2400" dirty="0"/>
                        <a:t> (e.g. </a:t>
                      </a:r>
                      <a:r>
                        <a:rPr lang="de-DE" sz="2400" dirty="0" err="1"/>
                        <a:t>wait</a:t>
                      </a:r>
                      <a:r>
                        <a:rPr lang="de-DE" sz="2400" dirty="0"/>
                        <a:t> 2 </a:t>
                      </a:r>
                      <a:r>
                        <a:rPr lang="de-DE" sz="2400" dirty="0" err="1"/>
                        <a:t>days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to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charge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your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car</a:t>
                      </a:r>
                      <a:r>
                        <a:rPr lang="de-DE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CCAD8-D765-AF6F-9C29-454A1AA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599D0C-BE70-34F9-7185-81430594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Forecast and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valid, </a:t>
            </a:r>
            <a:r>
              <a:rPr lang="de-DE" dirty="0" err="1"/>
              <a:t>usability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en-US" dirty="0"/>
              <a:t>Adding daily weather features including temperature, moisture content, wind speed, cloud content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en-US" dirty="0"/>
          </a:p>
          <a:p>
            <a:r>
              <a:rPr lang="de-DE" dirty="0"/>
              <a:t>Further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different </a:t>
            </a:r>
            <a:r>
              <a:rPr lang="de-DE" dirty="0" err="1"/>
              <a:t>states</a:t>
            </a:r>
            <a:r>
              <a:rPr lang="de-DE" dirty="0"/>
              <a:t>, countries and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(wind)</a:t>
            </a:r>
          </a:p>
          <a:p>
            <a:r>
              <a:rPr lang="de-DE" dirty="0"/>
              <a:t>Regression-approach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trends</a:t>
            </a:r>
            <a:r>
              <a:rPr lang="de-DE" dirty="0"/>
              <a:t> and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49980DD9-7D6C-2AE3-C37D-D02821E9217B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27790DE-E4CC-EA1E-0485-C064D453DCD5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05768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ar Panels in Bavaria">
            <a:extLst>
              <a:ext uri="{FF2B5EF4-FFF2-40B4-BE49-F238E27FC236}">
                <a16:creationId xmlns:a16="http://schemas.microsoft.com/office/drawing/2014/main" id="{9150E055-91F4-46A0-77F0-A516B793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8" y="1436076"/>
            <a:ext cx="7971692" cy="39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9">
            <a:extLst>
              <a:ext uri="{FF2B5EF4-FFF2-40B4-BE49-F238E27FC236}">
                <a16:creationId xmlns:a16="http://schemas.microsoft.com/office/drawing/2014/main" id="{E8325BC7-996E-921F-2F6D-2315F042526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40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EB2DFE16-4790-8244-0658-D3F85E04F65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6CB9C4EF-7B92-1622-7E0B-CD563C000E4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845C5FA8-BE30-5D27-4979-393229C4D27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28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490555-1AB7-0968-1F7F-F54DEBD32F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7537" y="1060674"/>
            <a:ext cx="4905845" cy="4245142"/>
          </a:xfrm>
        </p:spPr>
        <p:txBody>
          <a:bodyPr anchorCtr="0">
            <a:normAutofit/>
          </a:bodyPr>
          <a:lstStyle/>
          <a:p>
            <a:pPr lvl="0"/>
            <a:r>
              <a:rPr lang="en-US" sz="4000" dirty="0">
                <a:solidFill>
                  <a:srgbClr val="FFFFFF"/>
                </a:solidFill>
              </a:rPr>
              <a:t>Thank you for your attention!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8BC233-C103-EED0-4AD7-E62C09DD08AF}"/>
              </a:ext>
            </a:extLst>
          </p:cNvPr>
          <p:cNvSpPr txBox="1">
            <a:spLocks/>
          </p:cNvSpPr>
          <p:nvPr/>
        </p:nvSpPr>
        <p:spPr>
          <a:xfrm>
            <a:off x="427757" y="2709563"/>
            <a:ext cx="4905845" cy="338749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7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803B1881-C8C0-2C1F-9852-DAEAAFCA5D32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4BB1B9F3-87D0-B65E-BB78-9D7E02195A5B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2FD80C80-5262-B47E-653D-A7944E57013D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8E8C99C-475A-6F04-EDDA-7CC72BD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8" y="336989"/>
            <a:ext cx="3801790" cy="1488636"/>
          </a:xfrm>
          <a:solidFill>
            <a:schemeClr val="bg1"/>
          </a:solidFill>
        </p:spPr>
        <p:txBody>
          <a:bodyPr/>
          <a:lstStyle/>
          <a:p>
            <a:r>
              <a:rPr lang="de-DE" sz="4400" dirty="0"/>
              <a:t>Data Gathering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03040-291B-279B-0C2E-86FF5D32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946" y="1825625"/>
            <a:ext cx="10515600" cy="3794102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Daily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01.01.2015 </a:t>
            </a:r>
            <a:r>
              <a:rPr lang="de-DE" dirty="0" err="1"/>
              <a:t>to</a:t>
            </a:r>
            <a:r>
              <a:rPr lang="de-DE" dirty="0"/>
              <a:t> 31.12.2023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was </a:t>
            </a:r>
            <a:r>
              <a:rPr lang="de-DE" dirty="0" err="1"/>
              <a:t>used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Production</a:t>
            </a:r>
            <a:r>
              <a:rPr lang="de-DE" dirty="0"/>
              <a:t> Data: TenneT </a:t>
            </a:r>
            <a:r>
              <a:rPr lang="de-DE" sz="1800" dirty="0"/>
              <a:t>(</a:t>
            </a:r>
            <a:r>
              <a:rPr lang="de-DE" sz="1900" i="1" dirty="0"/>
              <a:t>Transmission System Operator</a:t>
            </a:r>
            <a:r>
              <a:rPr lang="de-DE" sz="18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1800" dirty="0"/>
          </a:p>
          <a:p>
            <a:r>
              <a:rPr lang="de-DE" dirty="0"/>
              <a:t>Solar Panels </a:t>
            </a:r>
            <a:r>
              <a:rPr lang="de-DE" dirty="0" err="1"/>
              <a:t>Capacity</a:t>
            </a:r>
            <a:r>
              <a:rPr lang="de-DE" dirty="0"/>
              <a:t>: Marktstammdatenregister </a:t>
            </a:r>
            <a:r>
              <a:rPr lang="de-DE" sz="1900" dirty="0"/>
              <a:t>(</a:t>
            </a:r>
            <a:r>
              <a:rPr lang="de-DE" sz="1900" i="1" dirty="0" err="1"/>
              <a:t>by</a:t>
            </a:r>
            <a:r>
              <a:rPr lang="de-DE" sz="1900" i="1" dirty="0"/>
              <a:t> Bundesnetzagentur</a:t>
            </a:r>
            <a:r>
              <a:rPr lang="de-DE" sz="19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dirty="0"/>
          </a:p>
          <a:p>
            <a:r>
              <a:rPr lang="de-DE" dirty="0" err="1"/>
              <a:t>Weather</a:t>
            </a:r>
            <a:r>
              <a:rPr lang="de-DE" dirty="0"/>
              <a:t> Data: 6 </a:t>
            </a:r>
            <a:r>
              <a:rPr lang="de-DE" dirty="0" err="1"/>
              <a:t>Stations</a:t>
            </a:r>
            <a:r>
              <a:rPr lang="de-DE" dirty="0"/>
              <a:t> in Bavaria</a:t>
            </a:r>
            <a:r>
              <a:rPr lang="de-DE" sz="1900" dirty="0"/>
              <a:t> (</a:t>
            </a:r>
            <a:r>
              <a:rPr lang="de-DE" sz="1900" i="1" dirty="0" err="1"/>
              <a:t>from</a:t>
            </a:r>
            <a:r>
              <a:rPr lang="de-DE" sz="1900" i="1" dirty="0"/>
              <a:t> Deutscher Wetterdienst(DWD)</a:t>
            </a:r>
            <a:r>
              <a:rPr lang="de-DE" sz="1900" dirty="0"/>
              <a:t>)</a:t>
            </a:r>
          </a:p>
          <a:p>
            <a:endParaRPr lang="de-DE" sz="1900" dirty="0"/>
          </a:p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extracted</a:t>
            </a:r>
            <a:r>
              <a:rPr lang="de-DE" dirty="0"/>
              <a:t> via </a:t>
            </a:r>
            <a:r>
              <a:rPr lang="de-DE" dirty="0" err="1"/>
              <a:t>script</a:t>
            </a:r>
            <a:r>
              <a:rPr lang="de-DE" dirty="0"/>
              <a:t>, and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36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AD479-02DB-7AEC-B1EE-DA3C5F2F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Explorative 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EE179-B323-87B3-DE6D-0DD06FBB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Checking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plausibility</a:t>
            </a:r>
            <a:r>
              <a:rPr lang="de-DE" dirty="0"/>
              <a:t> and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issues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Marktstammdatenregister and </a:t>
            </a:r>
            <a:r>
              <a:rPr lang="de-DE" sz="2000" dirty="0" err="1"/>
              <a:t>produced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(TenneT).</a:t>
            </a:r>
          </a:p>
        </p:txBody>
      </p:sp>
      <p:sp>
        <p:nvSpPr>
          <p:cNvPr id="10" name="Rectangle 38">
            <a:extLst>
              <a:ext uri="{FF2B5EF4-FFF2-40B4-BE49-F238E27FC236}">
                <a16:creationId xmlns:a16="http://schemas.microsoft.com/office/drawing/2014/main" id="{FA37D25D-F86B-BB89-2157-1E27D2C6086F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C68D8577-553C-E518-647D-A2C3C801735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C33A8-C8EC-F319-20DA-2D5A1B24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25" y="2750728"/>
            <a:ext cx="5014172" cy="2621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05AD635-6F47-82C6-0A56-BDAC372F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41" y="2750728"/>
            <a:ext cx="4975940" cy="26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7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9">
            <a:extLst>
              <a:ext uri="{FF2B5EF4-FFF2-40B4-BE49-F238E27FC236}">
                <a16:creationId xmlns:a16="http://schemas.microsoft.com/office/drawing/2014/main" id="{0504DF56-1519-DBEA-F6B4-6632F12DE85B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737A242E-04EA-8E35-7684-0BAC2995BD0C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2350470A-EB83-5403-85C5-1BB8888C0BD7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F9AD479-02DB-7AEC-B1EE-DA3C5F2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0" y="365125"/>
            <a:ext cx="10515600" cy="1460500"/>
          </a:xfrm>
          <a:solidFill>
            <a:schemeClr val="bg1"/>
          </a:solidFill>
        </p:spPr>
        <p:txBody>
          <a:bodyPr/>
          <a:lstStyle/>
          <a:p>
            <a:r>
              <a:rPr lang="de-DE" dirty="0"/>
              <a:t>Explorative 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EE179-B323-87B3-DE6D-0DD06FBB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880" y="1825625"/>
            <a:ext cx="10515600" cy="905060"/>
          </a:xfrm>
          <a:solidFill>
            <a:schemeClr val="bg1"/>
          </a:solidFill>
        </p:spPr>
        <p:txBody>
          <a:bodyPr/>
          <a:lstStyle/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DWD (</a:t>
            </a:r>
            <a:r>
              <a:rPr lang="de-DE" dirty="0" err="1"/>
              <a:t>value</a:t>
            </a:r>
            <a:r>
              <a:rPr lang="de-DE" dirty="0"/>
              <a:t>: -999), also </a:t>
            </a:r>
            <a:r>
              <a:rPr lang="de-DE" dirty="0" err="1"/>
              <a:t>rarely</a:t>
            </a:r>
            <a:r>
              <a:rPr lang="de-DE" dirty="0"/>
              <a:t> implausible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solar </a:t>
            </a:r>
            <a:r>
              <a:rPr lang="de-DE" dirty="0" err="1"/>
              <a:t>radiation</a:t>
            </a:r>
            <a:r>
              <a:rPr lang="de-DE" dirty="0"/>
              <a:t> (</a:t>
            </a:r>
            <a:r>
              <a:rPr lang="de-DE" dirty="0" err="1"/>
              <a:t>value</a:t>
            </a:r>
            <a:r>
              <a:rPr lang="de-DE" dirty="0"/>
              <a:t>: 0 (J/cm²))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13799D-8027-7156-0CBE-A835D7E8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39" y="2751036"/>
            <a:ext cx="4782886" cy="2574559"/>
          </a:xfrm>
          <a:prstGeom prst="rect">
            <a:avLst/>
          </a:prstGeom>
        </p:spPr>
      </p:pic>
      <p:pic>
        <p:nvPicPr>
          <p:cNvPr id="5" name="Picture 4" descr="A graph showing a number of distribution&#10;&#10;Description automatically generated">
            <a:extLst>
              <a:ext uri="{FF2B5EF4-FFF2-40B4-BE49-F238E27FC236}">
                <a16:creationId xmlns:a16="http://schemas.microsoft.com/office/drawing/2014/main" id="{4D486755-C00A-1422-B953-C3359801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55" y="2685244"/>
            <a:ext cx="4932683" cy="268724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3030116-5B22-51BD-5C75-07F22F793793}"/>
              </a:ext>
            </a:extLst>
          </p:cNvPr>
          <p:cNvCxnSpPr>
            <a:cxnSpLocks/>
          </p:cNvCxnSpPr>
          <p:nvPr/>
        </p:nvCxnSpPr>
        <p:spPr>
          <a:xfrm flipV="1">
            <a:off x="2216947" y="5071843"/>
            <a:ext cx="685687" cy="5075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0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2E170-FF39-EB1E-4B95-FFCF7BAE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0" y="400298"/>
            <a:ext cx="4331674" cy="1325559"/>
          </a:xfrm>
        </p:spPr>
        <p:txBody>
          <a:bodyPr/>
          <a:lstStyle/>
          <a:p>
            <a:r>
              <a:rPr lang="de-DE" dirty="0"/>
              <a:t>Data Imputation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8D0B1-381F-B6C5-387A-7E40865B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4" y="1828682"/>
            <a:ext cx="7081911" cy="75586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Mean </a:t>
            </a:r>
            <a:r>
              <a:rPr lang="de-DE" sz="2400" dirty="0" err="1"/>
              <a:t>of</a:t>
            </a:r>
            <a:r>
              <a:rPr lang="de-DE" sz="2400" dirty="0"/>
              <a:t> median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column</a:t>
            </a:r>
            <a:r>
              <a:rPr lang="de-DE" sz="2400" dirty="0"/>
              <a:t> and median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row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imputation</a:t>
            </a:r>
            <a:endParaRPr lang="de-DE" sz="2400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A7BFA-49E5-D4D1-AA13-C3CF91D6AEAF}"/>
              </a:ext>
            </a:extLst>
          </p:cNvPr>
          <p:cNvSpPr txBox="1"/>
          <p:nvPr/>
        </p:nvSpPr>
        <p:spPr>
          <a:xfrm>
            <a:off x="410814" y="5715298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imputation</a:t>
            </a:r>
            <a:r>
              <a:rPr lang="de-DE" dirty="0"/>
              <a:t>:	 0.002</a:t>
            </a:r>
          </a:p>
          <a:p>
            <a:r>
              <a:rPr lang="de-DE" dirty="0" err="1"/>
              <a:t>Slope</a:t>
            </a:r>
            <a:r>
              <a:rPr lang="de-DE" dirty="0"/>
              <a:t> after </a:t>
            </a:r>
            <a:r>
              <a:rPr lang="de-DE" dirty="0" err="1"/>
              <a:t>imputation</a:t>
            </a:r>
            <a:r>
              <a:rPr lang="de-DE" dirty="0"/>
              <a:t>:	-0.004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C0564-008E-AB06-0447-8D7B4C7C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6" y="2804386"/>
            <a:ext cx="5879756" cy="272624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DFEDAED-EA56-2173-DFC8-2630B7E210AE}"/>
              </a:ext>
            </a:extLst>
          </p:cNvPr>
          <p:cNvSpPr/>
          <p:nvPr/>
        </p:nvSpPr>
        <p:spPr>
          <a:xfrm>
            <a:off x="2224871" y="3108142"/>
            <a:ext cx="365760" cy="24215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129FE-616B-AEC1-D777-E633B57A5FAB}"/>
              </a:ext>
            </a:extLst>
          </p:cNvPr>
          <p:cNvSpPr/>
          <p:nvPr/>
        </p:nvSpPr>
        <p:spPr>
          <a:xfrm>
            <a:off x="1324316" y="3348111"/>
            <a:ext cx="4865468" cy="2853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8B894A50-9830-EC44-F2E2-3CFA76ED439A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20" name="Rectangle 40">
            <a:extLst>
              <a:ext uri="{FF2B5EF4-FFF2-40B4-BE49-F238E27FC236}">
                <a16:creationId xmlns:a16="http://schemas.microsoft.com/office/drawing/2014/main" id="{D6652104-86D7-C129-6335-01BE799A2A32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D787D4-9C0E-92A5-F29C-B840CD24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42" y="2804386"/>
            <a:ext cx="5375311" cy="2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9D60-BFE0-458F-7AC3-BD7E0D4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Dataframe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FDF096-B848-C023-8AC9-B59B6057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9" y="1516672"/>
            <a:ext cx="10994941" cy="47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50D1F-5EFE-97FE-07BC-ADADB97D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Trends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D8ACEE9-7A96-12D7-FC90-5A05820A3A09}"/>
              </a:ext>
            </a:extLst>
          </p:cNvPr>
          <p:cNvSpPr txBox="1">
            <a:spLocks/>
          </p:cNvSpPr>
          <p:nvPr/>
        </p:nvSpPr>
        <p:spPr>
          <a:xfrm>
            <a:off x="838200" y="14598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err="1"/>
              <a:t>Cumulative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solar </a:t>
            </a:r>
            <a:r>
              <a:rPr lang="de-DE" sz="2400" dirty="0" err="1"/>
              <a:t>modules</a:t>
            </a:r>
            <a:endParaRPr lang="de-DE" sz="2400" dirty="0"/>
          </a:p>
          <a:p>
            <a:r>
              <a:rPr lang="de-DE" sz="2400" dirty="0"/>
              <a:t>Summer-Peaks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produced</a:t>
            </a:r>
            <a:r>
              <a:rPr lang="de-DE" sz="2400" dirty="0"/>
              <a:t> solar </a:t>
            </a:r>
            <a:r>
              <a:rPr lang="de-DE" sz="2400" dirty="0" err="1"/>
              <a:t>energy</a:t>
            </a:r>
            <a:r>
              <a:rPr lang="de-DE" sz="2400" dirty="0"/>
              <a:t> (May-August)</a:t>
            </a:r>
          </a:p>
          <a:p>
            <a:r>
              <a:rPr lang="de-DE" sz="2400" dirty="0" err="1"/>
              <a:t>Presumed</a:t>
            </a:r>
            <a:r>
              <a:rPr lang="de-DE" sz="2400" dirty="0"/>
              <a:t> </a:t>
            </a:r>
            <a:r>
              <a:rPr lang="de-DE" sz="2400" dirty="0" err="1"/>
              <a:t>reason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technical</a:t>
            </a:r>
            <a:r>
              <a:rPr lang="de-DE" sz="2400" dirty="0"/>
              <a:t> </a:t>
            </a:r>
            <a:r>
              <a:rPr lang="de-DE" sz="2400" dirty="0" err="1"/>
              <a:t>details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measuring</a:t>
            </a:r>
            <a:r>
              <a:rPr lang="de-DE" sz="2400" dirty="0"/>
              <a:t> and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power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6AD3F7-D6B4-3B63-B644-AFC95E80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16" y="2785428"/>
            <a:ext cx="8274367" cy="4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2C8D3161-3E59-9144-EE1F-56DDA23C5EF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11B73F4F-21CB-7EBA-647D-05BA7EC07A1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6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FA483C74-F983-43F9-FFBE-A5359296A63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0298AA48-294B-1055-3515-D76170BAEA7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08DB6CE4-D861-5688-8B27-66E5B428DCE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110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334300-2F57-3FE7-621D-3D97E7BFC4CA}"/>
              </a:ext>
            </a:extLst>
          </p:cNvPr>
          <p:cNvSpPr txBox="1"/>
          <p:nvPr/>
        </p:nvSpPr>
        <p:spPr>
          <a:xfrm>
            <a:off x="12234" y="1799301"/>
            <a:ext cx="5690475" cy="3106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2F2F2"/>
                </a:solidFill>
                <a:uFillTx/>
                <a:latin typeface="Aptos Display"/>
                <a:cs typeface="Aldhabi" pitchFamily="2"/>
              </a:rPr>
              <a:t>Modeling of  Actual Solar Energy Power Generation with machine learning</a:t>
            </a:r>
            <a:endParaRPr lang="en-US" sz="2400" b="1" i="0" u="none" strike="noStrike" kern="1200" cap="none" spc="0" baseline="0" dirty="0">
              <a:solidFill>
                <a:srgbClr val="F2F2F2"/>
              </a:solidFill>
              <a:uFillTx/>
              <a:latin typeface="Aptos Display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152512B-BBD3-3B6A-C53C-20B8A0F8F52E}"/>
              </a:ext>
            </a:extLst>
          </p:cNvPr>
          <p:cNvSpPr txBox="1"/>
          <p:nvPr/>
        </p:nvSpPr>
        <p:spPr>
          <a:xfrm>
            <a:off x="6095993" y="250399"/>
            <a:ext cx="5527767" cy="38677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ldhabi" pitchFamily="2"/>
                <a:cs typeface="Aldhabi" pitchFamily="2"/>
              </a:rPr>
              <a:t>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Regression Models(WO PCA/W PCA) :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Linear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KNN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Ridge Regression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Lasso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Support Vector Machine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Decision Tree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Random Forest Regression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EAF0951-6A69-679A-7BB5-ED3F179108E0}"/>
              </a:ext>
            </a:extLst>
          </p:cNvPr>
          <p:cNvSpPr txBox="1"/>
          <p:nvPr/>
        </p:nvSpPr>
        <p:spPr>
          <a:xfrm>
            <a:off x="6095993" y="4360279"/>
            <a:ext cx="5527767" cy="1885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ldhabi" pitchFamily="2"/>
                <a:cs typeface="Aldhabi" pitchFamily="2"/>
              </a:rPr>
              <a:t>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Non-Regression Models :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04862"/>
                </a:solidFill>
                <a:uFillTx/>
                <a:latin typeface="Aldhabi" pitchFamily="2"/>
                <a:cs typeface="Aldhabi" pitchFamily="2"/>
              </a:rPr>
              <a:t> 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Sequential Neural Network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GRU - Sequential  Neural Network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104862"/>
                </a:solidFill>
                <a:uFillTx/>
                <a:latin typeface="Aldhabi" pitchFamily="2"/>
                <a:cs typeface="Aldhabi" pitchFamily="2"/>
              </a:rPr>
              <a:t>  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LSTM - Sequential Neural Network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1303</Words>
  <Application>Microsoft Office PowerPoint</Application>
  <PresentationFormat>Breitbild</PresentationFormat>
  <Paragraphs>213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4" baseType="lpstr">
      <vt:lpstr>Aldhabi</vt:lpstr>
      <vt:lpstr>-apple-system</vt:lpstr>
      <vt:lpstr>Aptos</vt:lpstr>
      <vt:lpstr>Aptos Display</vt:lpstr>
      <vt:lpstr>Arial</vt:lpstr>
      <vt:lpstr>Cambria Math</vt:lpstr>
      <vt:lpstr>Helvetica Neue Medium</vt:lpstr>
      <vt:lpstr>system-ui</vt:lpstr>
      <vt:lpstr>Wingdings</vt:lpstr>
      <vt:lpstr>Office Theme</vt:lpstr>
      <vt:lpstr>Production of Solar Energy in Bavaria</vt:lpstr>
      <vt:lpstr>Hypothesis</vt:lpstr>
      <vt:lpstr>Data Gathering</vt:lpstr>
      <vt:lpstr>Explorative Data Analysis</vt:lpstr>
      <vt:lpstr>Explorative Data Analysis</vt:lpstr>
      <vt:lpstr>Data Imputation</vt:lpstr>
      <vt:lpstr>Excerpt of Dataframe</vt:lpstr>
      <vt:lpstr>Trends within the data</vt:lpstr>
      <vt:lpstr>PowerPoint-Präsentation</vt:lpstr>
      <vt:lpstr>PowerPoint-Präsentation</vt:lpstr>
      <vt:lpstr>PowerPoint-Präsentation</vt:lpstr>
      <vt:lpstr>PowerPoint-Präsentation</vt:lpstr>
      <vt:lpstr>Apply Random Forest Regression Model on Train and Test DataFrame</vt:lpstr>
      <vt:lpstr>PowerPoint-Präsentation</vt:lpstr>
      <vt:lpstr>Prediction on Aimset (Year 2023)</vt:lpstr>
      <vt:lpstr>PowerPoint-Präsentation</vt:lpstr>
      <vt:lpstr>Check for stationarity of time series</vt:lpstr>
      <vt:lpstr>Key Concepts in ARIMA Time Series Analysis</vt:lpstr>
      <vt:lpstr>Estimate ARIMA(p,d,q) model Parameters</vt:lpstr>
      <vt:lpstr>Forecasting with ARIMA Models</vt:lpstr>
      <vt:lpstr>Model Diagnostics</vt:lpstr>
      <vt:lpstr>Use Cases</vt:lpstr>
      <vt:lpstr>Conclusion and Outlook</vt:lpstr>
      <vt:lpstr>Thank you for your attention!   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Hussain Rajai</dc:creator>
  <cp:lastModifiedBy>Helene Joßberger</cp:lastModifiedBy>
  <cp:revision>19</cp:revision>
  <dcterms:created xsi:type="dcterms:W3CDTF">2024-03-21T06:44:04Z</dcterms:created>
  <dcterms:modified xsi:type="dcterms:W3CDTF">2024-03-22T10:31:00Z</dcterms:modified>
</cp:coreProperties>
</file>